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165" r:id="rId1"/>
  </p:sldMasterIdLst>
  <p:notesMasterIdLst>
    <p:notesMasterId r:id="rId34"/>
  </p:notesMasterIdLst>
  <p:sldIdLst>
    <p:sldId id="256" r:id="rId2"/>
    <p:sldId id="277" r:id="rId3"/>
    <p:sldId id="278" r:id="rId4"/>
    <p:sldId id="279" r:id="rId5"/>
    <p:sldId id="280" r:id="rId6"/>
    <p:sldId id="281" r:id="rId7"/>
    <p:sldId id="282" r:id="rId8"/>
    <p:sldId id="283" r:id="rId9"/>
    <p:sldId id="258" r:id="rId10"/>
    <p:sldId id="259" r:id="rId11"/>
    <p:sldId id="260" r:id="rId12"/>
    <p:sldId id="261" r:id="rId13"/>
    <p:sldId id="286" r:id="rId14"/>
    <p:sldId id="287" r:id="rId15"/>
    <p:sldId id="293" r:id="rId16"/>
    <p:sldId id="295" r:id="rId17"/>
    <p:sldId id="263" r:id="rId18"/>
    <p:sldId id="264" r:id="rId19"/>
    <p:sldId id="265" r:id="rId20"/>
    <p:sldId id="290" r:id="rId21"/>
    <p:sldId id="266" r:id="rId22"/>
    <p:sldId id="267" r:id="rId23"/>
    <p:sldId id="268" r:id="rId24"/>
    <p:sldId id="269" r:id="rId25"/>
    <p:sldId id="270" r:id="rId26"/>
    <p:sldId id="271" r:id="rId27"/>
    <p:sldId id="272" r:id="rId28"/>
    <p:sldId id="273" r:id="rId29"/>
    <p:sldId id="291" r:id="rId30"/>
    <p:sldId id="275" r:id="rId31"/>
    <p:sldId id="294" r:id="rId32"/>
    <p:sldId id="276"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Calibri Light" panose="020F0302020204030204" pitchFamily="34" charset="0"/>
      <p:regular r:id="rId39"/>
      <p:italic r:id="rId40"/>
    </p:embeddedFont>
    <p:embeddedFont>
      <p:font typeface="Trebuchet MS" panose="020B0603020202020204" pitchFamily="34" charset="0"/>
      <p:regular r:id="rId41"/>
      <p:bold r:id="rId42"/>
      <p:italic r:id="rId43"/>
      <p:boldItalic r:id="rId44"/>
    </p:embeddedFont>
    <p:embeddedFont>
      <p:font typeface="Verdana" panose="020B0604030504040204" pitchFamily="34" charset="0"/>
      <p:regular r:id="rId45"/>
      <p:bold r:id="rId46"/>
      <p:italic r:id="rId47"/>
      <p:boldItalic r:id="rId4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hbeU/SnE4Vci9oEJkXns376qoJ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0D89BB-A433-463D-9E44-A3338318B8C5}">
  <a:tblStyle styleId="{B60D89BB-A433-463D-9E44-A3338318B8C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7AFF78-3BB1-49A7-B5BA-C1C057EF3425}"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0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8"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57"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 name="Google Shape;42;p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90468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2e1796105e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3" name="Google Shape;223;g12e1796105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2e1796105e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1" name="Google Shape;231;g12e1796105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05A3-5097-F7B6-8AF6-751D791AE3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4AFE917-14D8-E0BF-87B7-D1DEE048AC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B7CFB85-8BEB-4400-8600-DF7C3CDD7358}"/>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D2F05441-2A75-5F4A-83FD-AF182F0DE9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B41A23-0B1B-0A50-9767-84A390E60B7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52612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EA2E2-FA43-97B4-288B-C5D6FF80B61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C489E6-5B9E-1357-5489-5A09CBD936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2ADA21-49DA-278E-8600-031DBB2E2182}"/>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4503D3C1-B446-9E4E-C41A-C82FE1C406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9402BD-681D-4CEE-BCF6-DE872E48861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85938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CAA5F6-7026-EACB-B74C-7A469BC4EE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61DDC19-809A-A16C-0F83-0B2ED53433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4CFB55-46FA-B640-9CB9-DC987B744000}"/>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9B58218-6B5F-2742-DB17-DCC1133498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A53C4D-6ACB-6C80-D3CD-48D5AA74FD4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74943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754EC-186C-8BE8-27EA-004ABE029B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8AE5AD4-E5CD-53E0-9594-641467E268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9D2329-4080-2CE1-9284-031EFD1E10A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2BB8FFA1-E611-F264-EBBF-9A705F6A82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F8BF41-5BB1-6455-978F-46B9BF52984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22927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8D406-F712-1095-E495-17510CDFCE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4A3AA7A-EABD-5C0D-EC50-45C54D4183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AFD635-9E84-541F-9B0C-E93A9EEFD937}"/>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6AC6334B-4EF6-D27D-4F18-3350956EAB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6E6F3E-8164-338C-1C2A-7F8589F3E51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67383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BB30A-BE22-FA50-F0D4-62FC5F98134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583E6B2-FEEB-00EC-8F9C-44C60AC7BD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43D4F55-B62C-6512-A245-E95A93C138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E964C8B-0170-2D60-02FC-FD62D7E0104D}"/>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747BF686-5F8D-6F32-7AF7-379826D6957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0A4362-1E25-4A57-819A-30E04CA14FA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01726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23A2E-FF96-1A4F-D7B5-5E166805C32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0F96B4-3258-2BBA-502A-FD5FCF2C18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6BE180-7819-D5AE-6699-E673915C84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D1A4DF2-C0E5-D3D8-0DAE-5B27FA954D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2671A0-935B-49C8-06F5-7226A2F84C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546EF56-4DF6-8B92-55BA-F00F02CFE0A9}"/>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2A86F11D-AE7D-19DC-AD87-52173A6D4EE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3A3648D-3FDB-6171-F55E-6EB00048C13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746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9A90F-C1FC-0E8D-C9B6-BCE8BE4F8E2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6B3BFB9-C155-D9DE-859E-520A37BC6C55}"/>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D8EBD9A1-548C-50C1-FBF2-16634F3A7EF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FE48F24-6260-0B3D-34C3-29D6F5DCEE7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03784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06A18B-D20F-3D5C-144F-ACF084748E38}"/>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7B64025A-856B-0392-A60A-BA4DB535A40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CA1A77D-6980-09D2-F80E-04BF5CE6074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68622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D8B57-5873-5849-2DEC-8115F918DA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2A54ED1-C1C6-C2E5-8294-CEEAA961BD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2987CB6-92A7-10D1-AE9D-BACC5F918C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80AD03-7AE1-0B3E-A8C7-6CC3AEA2108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37BDDEBD-467A-D6DA-D822-7C99C631BC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9CB163-A467-71B7-1B13-0F5D0BF7042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55115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6A768-33FE-31BA-B6F5-D04B58362E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7FD964C-D56D-DBE8-80A0-036958C1A6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5E685F6-5402-3037-3129-5ACE83F854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E2F73E-46C9-9388-69F3-03F517DCFBA5}"/>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00938D24-7127-70CE-B898-7E520FB0E3A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5D524B-026D-AEE7-3CE4-0D81B0013C8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1091752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30E733-BE85-26C6-FDE8-F1AC2D89B6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3695BC-E583-95A7-E5CB-473CEE41C8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DDD02A-9A0B-4E3A-0020-5E2B8D41BA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B183AF4C-3F98-7B34-ED89-C3A8172E5E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3EF21B5-8D6A-232F-9EF8-0049CDD360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83852096"/>
      </p:ext>
    </p:extLst>
  </p:cSld>
  <p:clrMap bg1="lt1" tx1="dk1" bg2="lt2" tx2="dk2" accent1="accent1" accent2="accent2" accent3="accent3" accent4="accent4" accent5="accent5" accent6="accent6" hlink="hlink" folHlink="folHlink"/>
  <p:sldLayoutIdLst>
    <p:sldLayoutId id="2147484166" r:id="rId1"/>
    <p:sldLayoutId id="2147484167" r:id="rId2"/>
    <p:sldLayoutId id="2147484168" r:id="rId3"/>
    <p:sldLayoutId id="2147484169" r:id="rId4"/>
    <p:sldLayoutId id="2147484170" r:id="rId5"/>
    <p:sldLayoutId id="2147484171" r:id="rId6"/>
    <p:sldLayoutId id="2147484172" r:id="rId7"/>
    <p:sldLayoutId id="2147484173" r:id="rId8"/>
    <p:sldLayoutId id="2147484174" r:id="rId9"/>
    <p:sldLayoutId id="2147484175" r:id="rId10"/>
    <p:sldLayoutId id="214748417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mdpi.com/search?authors=Joan%20Josep%20Roa%20Rovira&amp;orcid"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0.jpg"/><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6.jpg"/></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3.jpg"/></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6.gif"/><Relationship Id="rId4" Type="http://schemas.openxmlformats.org/officeDocument/2006/relationships/image" Target="../media/image35.jpg"/></Relationships>
</file>

<file path=ppt/slides/_rels/slide2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2.jpg"/></Relationships>
</file>

<file path=ppt/slides/_rels/slide3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44" name="Google Shape;44;p7"/>
          <p:cNvPicPr preferRelativeResize="0"/>
          <p:nvPr/>
        </p:nvPicPr>
        <p:blipFill rotWithShape="1">
          <a:blip r:embed="rId3">
            <a:alphaModFix/>
          </a:blip>
          <a:srcRect/>
          <a:stretch/>
        </p:blipFill>
        <p:spPr>
          <a:xfrm>
            <a:off x="0" y="0"/>
            <a:ext cx="12192000" cy="6857997"/>
          </a:xfrm>
          <a:prstGeom prst="rect">
            <a:avLst/>
          </a:prstGeom>
          <a:noFill/>
          <a:ln>
            <a:noFill/>
          </a:ln>
        </p:spPr>
      </p:pic>
      <p:sp>
        <p:nvSpPr>
          <p:cNvPr id="45" name="Google Shape;45;p7"/>
          <p:cNvSpPr txBox="1">
            <a:spLocks noGrp="1"/>
          </p:cNvSpPr>
          <p:nvPr>
            <p:ph type="title"/>
          </p:nvPr>
        </p:nvSpPr>
        <p:spPr>
          <a:xfrm>
            <a:off x="1033020" y="420148"/>
            <a:ext cx="10297144" cy="875881"/>
          </a:xfrm>
          <a:prstGeom prst="rect">
            <a:avLst/>
          </a:prstGeom>
          <a:noFill/>
          <a:ln>
            <a:noFill/>
          </a:ln>
        </p:spPr>
        <p:txBody>
          <a:bodyPr spcFirstLastPara="1" wrap="square" lIns="0" tIns="13950" rIns="0" bIns="0" anchor="t" anchorCtr="0">
            <a:spAutoFit/>
          </a:bodyPr>
          <a:lstStyle/>
          <a:p>
            <a:pPr marL="16510" lvl="0" indent="0" algn="ctr" rtl="0">
              <a:lnSpc>
                <a:spcPct val="100000"/>
              </a:lnSpc>
              <a:spcBef>
                <a:spcPts val="0"/>
              </a:spcBef>
              <a:spcAft>
                <a:spcPts val="0"/>
              </a:spcAft>
              <a:buNone/>
            </a:pPr>
            <a:r>
              <a:rPr lang="en-US" sz="2800" b="1" dirty="0">
                <a:solidFill>
                  <a:srgbClr val="FF0000"/>
                </a:solidFill>
                <a:latin typeface="Times New Roman" panose="02020603050405020304" pitchFamily="18" charset="0"/>
                <a:cs typeface="Times New Roman" panose="02020603050405020304" pitchFamily="18" charset="0"/>
              </a:rPr>
              <a:t>STUDY THE QUASI – EXPERIMENTAL PROPERTIES OF DISSIMILAR  LAYER PATTERN IN FDM USING PLA5NF</a:t>
            </a:r>
            <a:endParaRPr sz="2800" b="1" dirty="0">
              <a:latin typeface="Times New Roman" panose="02020603050405020304" pitchFamily="18" charset="0"/>
              <a:cs typeface="Times New Roman" panose="02020603050405020304" pitchFamily="18" charset="0"/>
            </a:endParaRPr>
          </a:p>
        </p:txBody>
      </p:sp>
      <p:sp>
        <p:nvSpPr>
          <p:cNvPr id="46" name="Google Shape;46;p7"/>
          <p:cNvSpPr txBox="1"/>
          <p:nvPr/>
        </p:nvSpPr>
        <p:spPr>
          <a:xfrm>
            <a:off x="10134600" y="2667000"/>
            <a:ext cx="1903730" cy="597599"/>
          </a:xfrm>
          <a:prstGeom prst="rect">
            <a:avLst/>
          </a:prstGeom>
          <a:noFill/>
          <a:ln>
            <a:noFill/>
          </a:ln>
        </p:spPr>
        <p:txBody>
          <a:bodyPr spcFirstLastPara="1" wrap="square" lIns="0" tIns="12700" rIns="0" bIns="0" anchor="t" anchorCtr="0">
            <a:spAutoFit/>
          </a:bodyPr>
          <a:lstStyle/>
          <a:p>
            <a:pPr marL="0" marR="340360" lvl="0" indent="0" algn="ctr" rtl="0">
              <a:lnSpc>
                <a:spcPct val="100000"/>
              </a:lnSpc>
              <a:spcBef>
                <a:spcPts val="0"/>
              </a:spcBef>
              <a:spcAft>
                <a:spcPts val="0"/>
              </a:spcAft>
              <a:buNone/>
            </a:pPr>
            <a:endParaRPr sz="1900" b="0" i="0" u="none" strike="noStrike" cap="none">
              <a:solidFill>
                <a:schemeClr val="dk1"/>
              </a:solidFill>
              <a:latin typeface="Verdana"/>
              <a:ea typeface="Verdana"/>
              <a:cs typeface="Verdana"/>
              <a:sym typeface="Verdana"/>
            </a:endParaRPr>
          </a:p>
          <a:p>
            <a:pPr marL="0" marR="0" lvl="0" indent="0" algn="l" rtl="0">
              <a:lnSpc>
                <a:spcPct val="100000"/>
              </a:lnSpc>
              <a:spcBef>
                <a:spcPts val="40"/>
              </a:spcBef>
              <a:spcAft>
                <a:spcPts val="0"/>
              </a:spcAft>
              <a:buNone/>
            </a:pPr>
            <a:endParaRPr sz="1900" b="0" i="0" u="none" strike="noStrike" cap="none">
              <a:solidFill>
                <a:schemeClr val="dk1"/>
              </a:solidFill>
              <a:latin typeface="Verdana"/>
              <a:ea typeface="Verdana"/>
              <a:cs typeface="Verdana"/>
              <a:sym typeface="Verdana"/>
            </a:endParaRPr>
          </a:p>
        </p:txBody>
      </p:sp>
      <p:sp>
        <p:nvSpPr>
          <p:cNvPr id="47" name="Google Shape;47;p7"/>
          <p:cNvSpPr txBox="1"/>
          <p:nvPr/>
        </p:nvSpPr>
        <p:spPr>
          <a:xfrm>
            <a:off x="2643378" y="1920647"/>
            <a:ext cx="2690621" cy="2051844"/>
          </a:xfrm>
          <a:prstGeom prst="rect">
            <a:avLst/>
          </a:prstGeom>
          <a:noFill/>
          <a:ln>
            <a:noFill/>
          </a:ln>
        </p:spPr>
        <p:txBody>
          <a:bodyPr spcFirstLastPara="1" wrap="square" lIns="0" tIns="165100" rIns="0" bIns="0" anchor="t" anchorCtr="0">
            <a:spAutoFit/>
          </a:bodyPr>
          <a:lstStyle/>
          <a:p>
            <a:pPr marL="27432" marR="0" lvl="0" indent="0" algn="l" rtl="0">
              <a:spcBef>
                <a:spcPts val="0"/>
              </a:spcBef>
              <a:spcAft>
                <a:spcPts val="0"/>
              </a:spcAft>
              <a:buNone/>
            </a:pPr>
            <a:r>
              <a:rPr lang="en-US" sz="1800" b="1" i="0" u="none" strike="noStrike" cap="none" dirty="0">
                <a:solidFill>
                  <a:srgbClr val="073762"/>
                </a:solidFill>
                <a:latin typeface="Times New Roman"/>
                <a:ea typeface="Times New Roman"/>
                <a:cs typeface="Times New Roman"/>
                <a:sym typeface="Times New Roman"/>
              </a:rPr>
              <a:t>          </a:t>
            </a:r>
            <a:r>
              <a:rPr lang="en-US" sz="2000" b="1" i="0" u="none" strike="noStrike" cap="none" dirty="0">
                <a:solidFill>
                  <a:srgbClr val="073762"/>
                </a:solidFill>
                <a:latin typeface="Times New Roman"/>
                <a:ea typeface="Times New Roman"/>
                <a:cs typeface="Times New Roman"/>
                <a:sym typeface="Times New Roman"/>
              </a:rPr>
              <a:t>NAME</a:t>
            </a:r>
            <a:endParaRPr dirty="0"/>
          </a:p>
          <a:p>
            <a:pPr marL="27432" marR="0" lvl="0" indent="0" algn="l" rtl="0">
              <a:spcBef>
                <a:spcPts val="475"/>
              </a:spcBef>
              <a:spcAft>
                <a:spcPts val="0"/>
              </a:spcAft>
              <a:buNone/>
            </a:pPr>
            <a:r>
              <a:rPr lang="en-US" sz="2000" b="1" i="0" u="none" strike="noStrike" cap="none" dirty="0">
                <a:solidFill>
                  <a:srgbClr val="073762"/>
                </a:solidFill>
                <a:latin typeface="Times New Roman"/>
                <a:ea typeface="Times New Roman"/>
                <a:cs typeface="Times New Roman"/>
                <a:sym typeface="Times New Roman"/>
              </a:rPr>
              <a:t>1. JAGADEESH K</a:t>
            </a:r>
            <a:endParaRPr sz="2000" b="0" i="0" u="none" strike="noStrike" cap="none" dirty="0">
              <a:solidFill>
                <a:schemeClr val="dk1"/>
              </a:solidFill>
              <a:latin typeface="Times New Roman"/>
              <a:ea typeface="Times New Roman"/>
              <a:cs typeface="Times New Roman"/>
              <a:sym typeface="Times New Roman"/>
            </a:endParaRPr>
          </a:p>
          <a:p>
            <a:pPr marL="27432" marR="0" lvl="0" indent="0" algn="l" rtl="0">
              <a:spcBef>
                <a:spcPts val="570"/>
              </a:spcBef>
              <a:spcAft>
                <a:spcPts val="0"/>
              </a:spcAft>
              <a:buNone/>
            </a:pPr>
            <a:r>
              <a:rPr lang="en-US" sz="2000" b="1" i="0" u="none" strike="noStrike" cap="none" dirty="0">
                <a:solidFill>
                  <a:srgbClr val="073762"/>
                </a:solidFill>
                <a:latin typeface="Times New Roman"/>
                <a:ea typeface="Times New Roman"/>
                <a:cs typeface="Times New Roman"/>
                <a:sym typeface="Times New Roman"/>
              </a:rPr>
              <a:t>2. JUDE VALAN K</a:t>
            </a:r>
            <a:endParaRPr sz="2000" b="0" i="0" u="none" strike="noStrike" cap="none" dirty="0">
              <a:solidFill>
                <a:schemeClr val="dk1"/>
              </a:solidFill>
              <a:latin typeface="Times New Roman"/>
              <a:ea typeface="Times New Roman"/>
              <a:cs typeface="Times New Roman"/>
              <a:sym typeface="Times New Roman"/>
            </a:endParaRPr>
          </a:p>
          <a:p>
            <a:pPr marL="27432" marR="0" lvl="0" indent="0" algn="l" rtl="0">
              <a:spcBef>
                <a:spcPts val="570"/>
              </a:spcBef>
              <a:spcAft>
                <a:spcPts val="0"/>
              </a:spcAft>
              <a:buNone/>
            </a:pPr>
            <a:r>
              <a:rPr lang="en-US" sz="2000" b="1" i="0" u="none" strike="noStrike" cap="none" dirty="0">
                <a:solidFill>
                  <a:srgbClr val="073762"/>
                </a:solidFill>
                <a:latin typeface="Times New Roman"/>
                <a:ea typeface="Times New Roman"/>
                <a:cs typeface="Times New Roman"/>
                <a:sym typeface="Times New Roman"/>
              </a:rPr>
              <a:t>3. KABILAN K</a:t>
            </a:r>
            <a:endParaRPr sz="2000" b="0" i="0" u="none" strike="noStrike" cap="none" dirty="0">
              <a:solidFill>
                <a:schemeClr val="dk1"/>
              </a:solidFill>
              <a:latin typeface="Times New Roman"/>
              <a:ea typeface="Times New Roman"/>
              <a:cs typeface="Times New Roman"/>
              <a:sym typeface="Times New Roman"/>
            </a:endParaRPr>
          </a:p>
          <a:p>
            <a:pPr marL="27432" marR="0" lvl="0" indent="0" algn="l" rtl="0">
              <a:lnSpc>
                <a:spcPct val="141000"/>
              </a:lnSpc>
              <a:spcBef>
                <a:spcPts val="555"/>
              </a:spcBef>
              <a:spcAft>
                <a:spcPts val="0"/>
              </a:spcAft>
              <a:buNone/>
            </a:pPr>
            <a:r>
              <a:rPr lang="en-US" sz="2000" b="1" i="0" u="none" strike="noStrike" cap="none" dirty="0">
                <a:solidFill>
                  <a:srgbClr val="073762"/>
                </a:solidFill>
                <a:latin typeface="Times New Roman"/>
                <a:ea typeface="Times New Roman"/>
                <a:cs typeface="Times New Roman"/>
                <a:sym typeface="Times New Roman"/>
              </a:rPr>
              <a:t>4. KIRUBAKARAN S</a:t>
            </a:r>
            <a:endParaRPr sz="2000" b="0" i="0" u="none" strike="noStrike" cap="none" dirty="0">
              <a:solidFill>
                <a:schemeClr val="dk1"/>
              </a:solidFill>
              <a:latin typeface="Times New Roman"/>
              <a:ea typeface="Times New Roman"/>
              <a:cs typeface="Times New Roman"/>
              <a:sym typeface="Times New Roman"/>
            </a:endParaRPr>
          </a:p>
        </p:txBody>
      </p:sp>
      <p:sp>
        <p:nvSpPr>
          <p:cNvPr id="48" name="Google Shape;48;p7"/>
          <p:cNvSpPr txBox="1"/>
          <p:nvPr/>
        </p:nvSpPr>
        <p:spPr>
          <a:xfrm>
            <a:off x="5809553" y="1850306"/>
            <a:ext cx="2566035" cy="2051844"/>
          </a:xfrm>
          <a:prstGeom prst="rect">
            <a:avLst/>
          </a:prstGeom>
          <a:noFill/>
          <a:ln>
            <a:noFill/>
          </a:ln>
        </p:spPr>
        <p:txBody>
          <a:bodyPr spcFirstLastPara="1" wrap="square" lIns="0" tIns="165100" rIns="0" bIns="0" anchor="t" anchorCtr="0">
            <a:spAutoFit/>
          </a:bodyPr>
          <a:lstStyle/>
          <a:p>
            <a:pPr marL="0" marR="27432" lvl="0" indent="0" algn="ctr" rtl="0">
              <a:spcBef>
                <a:spcPts val="0"/>
              </a:spcBef>
              <a:spcAft>
                <a:spcPts val="0"/>
              </a:spcAft>
              <a:buNone/>
            </a:pPr>
            <a:r>
              <a:rPr lang="en-US" sz="2000" b="1" i="0" u="none" strike="noStrike" cap="none" dirty="0">
                <a:solidFill>
                  <a:srgbClr val="073762"/>
                </a:solidFill>
                <a:latin typeface="Times New Roman"/>
                <a:ea typeface="Times New Roman"/>
                <a:cs typeface="Times New Roman"/>
                <a:sym typeface="Times New Roman"/>
              </a:rPr>
              <a:t>REGISTER NUMBER</a:t>
            </a:r>
            <a:endParaRPr dirty="0"/>
          </a:p>
          <a:p>
            <a:pPr marL="0" marR="27432" lvl="0" indent="0" algn="ctr" rtl="0">
              <a:spcBef>
                <a:spcPts val="475"/>
              </a:spcBef>
              <a:spcAft>
                <a:spcPts val="0"/>
              </a:spcAft>
              <a:buNone/>
            </a:pPr>
            <a:r>
              <a:rPr lang="en-US" sz="2000" b="1" i="0" u="none" strike="noStrike" cap="none" dirty="0">
                <a:solidFill>
                  <a:srgbClr val="073762"/>
                </a:solidFill>
                <a:latin typeface="Times New Roman"/>
                <a:ea typeface="Times New Roman"/>
                <a:cs typeface="Times New Roman"/>
                <a:sym typeface="Times New Roman"/>
              </a:rPr>
              <a:t>211419114114</a:t>
            </a:r>
            <a:endParaRPr sz="2000" b="0" i="0" u="none" strike="noStrike" cap="none" dirty="0">
              <a:solidFill>
                <a:schemeClr val="dk1"/>
              </a:solidFill>
              <a:latin typeface="Times New Roman"/>
              <a:ea typeface="Times New Roman"/>
              <a:cs typeface="Times New Roman"/>
              <a:sym typeface="Times New Roman"/>
            </a:endParaRPr>
          </a:p>
          <a:p>
            <a:pPr marL="0" marR="27432" lvl="0" indent="0" algn="ctr" rtl="0">
              <a:spcBef>
                <a:spcPts val="570"/>
              </a:spcBef>
              <a:spcAft>
                <a:spcPts val="0"/>
              </a:spcAft>
              <a:buNone/>
            </a:pPr>
            <a:r>
              <a:rPr lang="en-US" sz="2000" b="1" i="0" u="none" strike="noStrike" cap="none" dirty="0">
                <a:solidFill>
                  <a:srgbClr val="073762"/>
                </a:solidFill>
                <a:latin typeface="Times New Roman"/>
                <a:ea typeface="Times New Roman"/>
                <a:cs typeface="Times New Roman"/>
                <a:sym typeface="Times New Roman"/>
              </a:rPr>
              <a:t>211419114128</a:t>
            </a:r>
            <a:endParaRPr sz="2000" b="0" i="0" u="none" strike="noStrike" cap="none" dirty="0">
              <a:solidFill>
                <a:schemeClr val="dk1"/>
              </a:solidFill>
              <a:latin typeface="Times New Roman"/>
              <a:ea typeface="Times New Roman"/>
              <a:cs typeface="Times New Roman"/>
              <a:sym typeface="Times New Roman"/>
            </a:endParaRPr>
          </a:p>
          <a:p>
            <a:pPr marL="0" marR="27432" lvl="0" indent="0" algn="ctr" rtl="0">
              <a:spcBef>
                <a:spcPts val="570"/>
              </a:spcBef>
              <a:spcAft>
                <a:spcPts val="0"/>
              </a:spcAft>
              <a:buNone/>
            </a:pPr>
            <a:r>
              <a:rPr lang="en-US" sz="2000" b="1" i="0" u="none" strike="noStrike" cap="none" dirty="0">
                <a:solidFill>
                  <a:srgbClr val="073762"/>
                </a:solidFill>
                <a:latin typeface="Times New Roman"/>
                <a:ea typeface="Times New Roman"/>
                <a:cs typeface="Times New Roman"/>
                <a:sym typeface="Times New Roman"/>
              </a:rPr>
              <a:t>211419114129</a:t>
            </a:r>
            <a:endParaRPr sz="2000" b="0" i="0" u="none" strike="noStrike" cap="none" dirty="0">
              <a:solidFill>
                <a:schemeClr val="dk1"/>
              </a:solidFill>
              <a:latin typeface="Times New Roman"/>
              <a:ea typeface="Times New Roman"/>
              <a:cs typeface="Times New Roman"/>
              <a:sym typeface="Times New Roman"/>
            </a:endParaRPr>
          </a:p>
          <a:p>
            <a:pPr marL="0" marR="27432" lvl="0" indent="0" algn="ctr" rtl="0">
              <a:lnSpc>
                <a:spcPct val="141000"/>
              </a:lnSpc>
              <a:spcBef>
                <a:spcPts val="555"/>
              </a:spcBef>
              <a:spcAft>
                <a:spcPts val="0"/>
              </a:spcAft>
              <a:buNone/>
            </a:pPr>
            <a:r>
              <a:rPr lang="en-US" sz="2000" b="1" i="0" u="none" strike="noStrike" cap="none" dirty="0">
                <a:solidFill>
                  <a:srgbClr val="073762"/>
                </a:solidFill>
                <a:latin typeface="Times New Roman"/>
                <a:ea typeface="Times New Roman"/>
                <a:cs typeface="Times New Roman"/>
                <a:sym typeface="Times New Roman"/>
              </a:rPr>
              <a:t>211419114148</a:t>
            </a:r>
            <a:endParaRPr sz="2000" b="0" i="0" u="none" strike="noStrike" cap="none" dirty="0">
              <a:solidFill>
                <a:schemeClr val="dk1"/>
              </a:solidFill>
              <a:latin typeface="Times New Roman"/>
              <a:ea typeface="Times New Roman"/>
              <a:cs typeface="Times New Roman"/>
              <a:sym typeface="Times New Roman"/>
            </a:endParaRPr>
          </a:p>
        </p:txBody>
      </p:sp>
      <p:grpSp>
        <p:nvGrpSpPr>
          <p:cNvPr id="49" name="Google Shape;49;p7"/>
          <p:cNvGrpSpPr/>
          <p:nvPr/>
        </p:nvGrpSpPr>
        <p:grpSpPr>
          <a:xfrm>
            <a:off x="1544749" y="4115335"/>
            <a:ext cx="8328406" cy="2672014"/>
            <a:chOff x="454151" y="4187890"/>
            <a:chExt cx="8328406" cy="2672014"/>
          </a:xfrm>
        </p:grpSpPr>
        <p:pic>
          <p:nvPicPr>
            <p:cNvPr id="50" name="Google Shape;50;p7"/>
            <p:cNvPicPr preferRelativeResize="0"/>
            <p:nvPr/>
          </p:nvPicPr>
          <p:blipFill rotWithShape="1">
            <a:blip r:embed="rId4">
              <a:alphaModFix/>
            </a:blip>
            <a:srcRect/>
            <a:stretch/>
          </p:blipFill>
          <p:spPr>
            <a:xfrm>
              <a:off x="454151" y="4187890"/>
              <a:ext cx="8328406" cy="2670107"/>
            </a:xfrm>
            <a:prstGeom prst="rect">
              <a:avLst/>
            </a:prstGeom>
            <a:noFill/>
            <a:ln>
              <a:noFill/>
            </a:ln>
          </p:spPr>
        </p:pic>
        <p:pic>
          <p:nvPicPr>
            <p:cNvPr id="51" name="Google Shape;51;p7"/>
            <p:cNvPicPr preferRelativeResize="0"/>
            <p:nvPr/>
          </p:nvPicPr>
          <p:blipFill rotWithShape="1">
            <a:blip r:embed="rId5">
              <a:alphaModFix/>
            </a:blip>
            <a:srcRect/>
            <a:stretch/>
          </p:blipFill>
          <p:spPr>
            <a:xfrm>
              <a:off x="504443" y="4213859"/>
              <a:ext cx="8232648" cy="2645664"/>
            </a:xfrm>
            <a:prstGeom prst="rect">
              <a:avLst/>
            </a:prstGeom>
            <a:noFill/>
            <a:ln>
              <a:noFill/>
            </a:ln>
          </p:spPr>
        </p:pic>
        <p:sp>
          <p:nvSpPr>
            <p:cNvPr id="52" name="Google Shape;52;p7"/>
            <p:cNvSpPr/>
            <p:nvPr/>
          </p:nvSpPr>
          <p:spPr>
            <a:xfrm>
              <a:off x="504443" y="4213859"/>
              <a:ext cx="8232775" cy="2646045"/>
            </a:xfrm>
            <a:custGeom>
              <a:avLst/>
              <a:gdLst/>
              <a:ahLst/>
              <a:cxnLst/>
              <a:rect l="l" t="t" r="r" b="b"/>
              <a:pathLst>
                <a:path w="8232775" h="2646045" extrusionOk="0">
                  <a:moveTo>
                    <a:pt x="0" y="440944"/>
                  </a:moveTo>
                  <a:lnTo>
                    <a:pt x="2587" y="392887"/>
                  </a:lnTo>
                  <a:lnTo>
                    <a:pt x="10170" y="346333"/>
                  </a:lnTo>
                  <a:lnTo>
                    <a:pt x="22480" y="301548"/>
                  </a:lnTo>
                  <a:lnTo>
                    <a:pt x="39247" y="258803"/>
                  </a:lnTo>
                  <a:lnTo>
                    <a:pt x="60202" y="218364"/>
                  </a:lnTo>
                  <a:lnTo>
                    <a:pt x="85077" y="180502"/>
                  </a:lnTo>
                  <a:lnTo>
                    <a:pt x="113603" y="145485"/>
                  </a:lnTo>
                  <a:lnTo>
                    <a:pt x="145510" y="113581"/>
                  </a:lnTo>
                  <a:lnTo>
                    <a:pt x="180529" y="85059"/>
                  </a:lnTo>
                  <a:lnTo>
                    <a:pt x="218392" y="60188"/>
                  </a:lnTo>
                  <a:lnTo>
                    <a:pt x="258830" y="39237"/>
                  </a:lnTo>
                  <a:lnTo>
                    <a:pt x="301573" y="22473"/>
                  </a:lnTo>
                  <a:lnTo>
                    <a:pt x="346352" y="10167"/>
                  </a:lnTo>
                  <a:lnTo>
                    <a:pt x="392899" y="2586"/>
                  </a:lnTo>
                  <a:lnTo>
                    <a:pt x="440944" y="0"/>
                  </a:lnTo>
                  <a:lnTo>
                    <a:pt x="7791704" y="0"/>
                  </a:lnTo>
                  <a:lnTo>
                    <a:pt x="7839760" y="2586"/>
                  </a:lnTo>
                  <a:lnTo>
                    <a:pt x="7886314" y="10167"/>
                  </a:lnTo>
                  <a:lnTo>
                    <a:pt x="7931099" y="22473"/>
                  </a:lnTo>
                  <a:lnTo>
                    <a:pt x="7973844" y="39237"/>
                  </a:lnTo>
                  <a:lnTo>
                    <a:pt x="8014283" y="60188"/>
                  </a:lnTo>
                  <a:lnTo>
                    <a:pt x="8052145" y="85059"/>
                  </a:lnTo>
                  <a:lnTo>
                    <a:pt x="8087162" y="113581"/>
                  </a:lnTo>
                  <a:lnTo>
                    <a:pt x="8119066" y="145485"/>
                  </a:lnTo>
                  <a:lnTo>
                    <a:pt x="8147588" y="180502"/>
                  </a:lnTo>
                  <a:lnTo>
                    <a:pt x="8172459" y="218364"/>
                  </a:lnTo>
                  <a:lnTo>
                    <a:pt x="8193410" y="258803"/>
                  </a:lnTo>
                  <a:lnTo>
                    <a:pt x="8210174" y="301548"/>
                  </a:lnTo>
                  <a:lnTo>
                    <a:pt x="8222480" y="346333"/>
                  </a:lnTo>
                  <a:lnTo>
                    <a:pt x="8230061" y="392887"/>
                  </a:lnTo>
                  <a:lnTo>
                    <a:pt x="8232648" y="440944"/>
                  </a:lnTo>
                  <a:lnTo>
                    <a:pt x="8232648" y="2204720"/>
                  </a:lnTo>
                  <a:lnTo>
                    <a:pt x="8230061" y="2252764"/>
                  </a:lnTo>
                  <a:lnTo>
                    <a:pt x="8222480" y="2299311"/>
                  </a:lnTo>
                  <a:lnTo>
                    <a:pt x="8210174" y="2344090"/>
                  </a:lnTo>
                  <a:lnTo>
                    <a:pt x="8193410" y="2386833"/>
                  </a:lnTo>
                  <a:lnTo>
                    <a:pt x="8172459" y="2427271"/>
                  </a:lnTo>
                  <a:lnTo>
                    <a:pt x="8147588" y="2465134"/>
                  </a:lnTo>
                  <a:lnTo>
                    <a:pt x="8119066" y="2500153"/>
                  </a:lnTo>
                  <a:lnTo>
                    <a:pt x="8087162" y="2532060"/>
                  </a:lnTo>
                  <a:lnTo>
                    <a:pt x="8052145" y="2560586"/>
                  </a:lnTo>
                  <a:lnTo>
                    <a:pt x="8014283" y="2585461"/>
                  </a:lnTo>
                  <a:lnTo>
                    <a:pt x="7973844" y="2606416"/>
                  </a:lnTo>
                  <a:lnTo>
                    <a:pt x="7931099" y="2623183"/>
                  </a:lnTo>
                  <a:lnTo>
                    <a:pt x="7886314" y="2635493"/>
                  </a:lnTo>
                  <a:lnTo>
                    <a:pt x="7839760" y="2643076"/>
                  </a:lnTo>
                  <a:lnTo>
                    <a:pt x="7791704" y="2645664"/>
                  </a:lnTo>
                  <a:lnTo>
                    <a:pt x="440944" y="2645664"/>
                  </a:lnTo>
                  <a:lnTo>
                    <a:pt x="392899" y="2643076"/>
                  </a:lnTo>
                  <a:lnTo>
                    <a:pt x="346352" y="2635493"/>
                  </a:lnTo>
                  <a:lnTo>
                    <a:pt x="301573" y="2623183"/>
                  </a:lnTo>
                  <a:lnTo>
                    <a:pt x="258830" y="2606416"/>
                  </a:lnTo>
                  <a:lnTo>
                    <a:pt x="218392" y="2585461"/>
                  </a:lnTo>
                  <a:lnTo>
                    <a:pt x="180529" y="2560586"/>
                  </a:lnTo>
                  <a:lnTo>
                    <a:pt x="145510" y="2532060"/>
                  </a:lnTo>
                  <a:lnTo>
                    <a:pt x="113603" y="2500153"/>
                  </a:lnTo>
                  <a:lnTo>
                    <a:pt x="85077" y="2465134"/>
                  </a:lnTo>
                  <a:lnTo>
                    <a:pt x="60202" y="2427271"/>
                  </a:lnTo>
                  <a:lnTo>
                    <a:pt x="39247" y="2386833"/>
                  </a:lnTo>
                  <a:lnTo>
                    <a:pt x="22480" y="2344090"/>
                  </a:lnTo>
                  <a:lnTo>
                    <a:pt x="10170" y="2299311"/>
                  </a:lnTo>
                  <a:lnTo>
                    <a:pt x="2587" y="2252764"/>
                  </a:lnTo>
                  <a:lnTo>
                    <a:pt x="0" y="2204720"/>
                  </a:lnTo>
                  <a:lnTo>
                    <a:pt x="0" y="440944"/>
                  </a:lnTo>
                  <a:close/>
                </a:path>
              </a:pathLst>
            </a:custGeom>
            <a:noFill/>
            <a:ln w="9525" cap="flat" cmpd="sng">
              <a:solidFill>
                <a:srgbClr val="289FB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3" name="Google Shape;53;p7"/>
          <p:cNvSpPr txBox="1"/>
          <p:nvPr/>
        </p:nvSpPr>
        <p:spPr>
          <a:xfrm>
            <a:off x="1775520" y="4215637"/>
            <a:ext cx="7882133" cy="2321148"/>
          </a:xfrm>
          <a:prstGeom prst="rect">
            <a:avLst/>
          </a:prstGeom>
          <a:noFill/>
          <a:ln>
            <a:noFill/>
          </a:ln>
        </p:spPr>
        <p:txBody>
          <a:bodyPr spcFirstLastPara="1" wrap="square" lIns="0" tIns="127000" rIns="0" bIns="0" anchor="t" anchorCtr="0">
            <a:spAutoFit/>
          </a:bodyPr>
          <a:lstStyle/>
          <a:p>
            <a:pPr marL="0" marR="53975" lvl="0" indent="0" algn="ctr" rtl="0">
              <a:lnSpc>
                <a:spcPct val="100000"/>
              </a:lnSpc>
              <a:spcBef>
                <a:spcPts val="0"/>
              </a:spcBef>
              <a:spcAft>
                <a:spcPts val="0"/>
              </a:spcAft>
              <a:buNone/>
            </a:pPr>
            <a:r>
              <a:rPr lang="en-US" sz="2400" b="1" dirty="0">
                <a:solidFill>
                  <a:srgbClr val="FF0000"/>
                </a:solidFill>
                <a:latin typeface="Times New Roman"/>
                <a:ea typeface="Times New Roman"/>
                <a:cs typeface="Times New Roman"/>
                <a:sym typeface="Times New Roman"/>
              </a:rPr>
              <a:t>UNDER THE GUIDANCE OF</a:t>
            </a:r>
            <a:endParaRPr sz="2400" dirty="0">
              <a:solidFill>
                <a:srgbClr val="FF0000"/>
              </a:solidFill>
              <a:latin typeface="Times New Roman"/>
              <a:ea typeface="Times New Roman"/>
              <a:cs typeface="Times New Roman"/>
              <a:sym typeface="Times New Roman"/>
            </a:endParaRPr>
          </a:p>
          <a:p>
            <a:pPr marL="344805" marR="343535" lvl="0" indent="0" algn="ctr" rtl="0">
              <a:lnSpc>
                <a:spcPct val="100299"/>
              </a:lnSpc>
              <a:spcBef>
                <a:spcPts val="940"/>
              </a:spcBef>
              <a:spcAft>
                <a:spcPts val="0"/>
              </a:spcAft>
              <a:buNone/>
            </a:pPr>
            <a:r>
              <a:rPr lang="en-US" sz="2400" b="1" dirty="0">
                <a:solidFill>
                  <a:srgbClr val="0000FF"/>
                </a:solidFill>
                <a:latin typeface="Times New Roman"/>
                <a:ea typeface="Times New Roman"/>
                <a:cs typeface="Times New Roman"/>
                <a:sym typeface="Times New Roman"/>
              </a:rPr>
              <a:t>Mr. S.THAMIZH SELVAN, </a:t>
            </a:r>
            <a:r>
              <a:rPr lang="en-US" sz="2400" dirty="0">
                <a:solidFill>
                  <a:srgbClr val="0000FF"/>
                </a:solidFill>
                <a:latin typeface="Times New Roman"/>
                <a:ea typeface="Times New Roman"/>
                <a:cs typeface="Times New Roman"/>
                <a:sym typeface="Times New Roman"/>
              </a:rPr>
              <a:t>ME., (PhD.)  </a:t>
            </a:r>
            <a:endParaRPr sz="2400" dirty="0">
              <a:solidFill>
                <a:srgbClr val="0000FF"/>
              </a:solidFill>
              <a:latin typeface="Times New Roman"/>
              <a:ea typeface="Times New Roman"/>
              <a:cs typeface="Times New Roman"/>
              <a:sym typeface="Times New Roman"/>
            </a:endParaRPr>
          </a:p>
          <a:p>
            <a:pPr marL="344805" marR="343535" lvl="0" indent="0" algn="ctr" rtl="0">
              <a:lnSpc>
                <a:spcPct val="100299"/>
              </a:lnSpc>
              <a:spcBef>
                <a:spcPts val="940"/>
              </a:spcBef>
              <a:spcAft>
                <a:spcPts val="0"/>
              </a:spcAft>
              <a:buNone/>
            </a:pPr>
            <a:r>
              <a:rPr lang="en-US" sz="2400" dirty="0">
                <a:solidFill>
                  <a:srgbClr val="0000FF"/>
                </a:solidFill>
                <a:latin typeface="Times New Roman"/>
                <a:ea typeface="Times New Roman"/>
                <a:cs typeface="Times New Roman"/>
                <a:sym typeface="Times New Roman"/>
              </a:rPr>
              <a:t>ASSISTANT PROFESSOR  </a:t>
            </a:r>
            <a:endParaRPr sz="2400" dirty="0">
              <a:solidFill>
                <a:srgbClr val="0000FF"/>
              </a:solidFill>
              <a:latin typeface="Times New Roman"/>
              <a:ea typeface="Times New Roman"/>
              <a:cs typeface="Times New Roman"/>
              <a:sym typeface="Times New Roman"/>
            </a:endParaRPr>
          </a:p>
          <a:p>
            <a:pPr marL="344805" marR="343535" lvl="0" indent="0" algn="ctr" rtl="0">
              <a:lnSpc>
                <a:spcPct val="100299"/>
              </a:lnSpc>
              <a:spcBef>
                <a:spcPts val="940"/>
              </a:spcBef>
              <a:spcAft>
                <a:spcPts val="0"/>
              </a:spcAft>
              <a:buNone/>
            </a:pPr>
            <a:r>
              <a:rPr lang="en-US" sz="2400" dirty="0">
                <a:solidFill>
                  <a:srgbClr val="0000FF"/>
                </a:solidFill>
                <a:latin typeface="Times New Roman"/>
                <a:ea typeface="Times New Roman"/>
                <a:cs typeface="Times New Roman"/>
                <a:sym typeface="Times New Roman"/>
              </a:rPr>
              <a:t>DEPARTMENT OF MECHANICAL  ENGINEERING</a:t>
            </a:r>
            <a:endParaRPr sz="2400"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2400" dirty="0">
                <a:solidFill>
                  <a:srgbClr val="0000FF"/>
                </a:solidFill>
                <a:latin typeface="Times New Roman"/>
                <a:ea typeface="Times New Roman"/>
                <a:cs typeface="Times New Roman"/>
                <a:sym typeface="Times New Roman"/>
              </a:rPr>
              <a:t>PANIMALAR ENGINEERING COLLEGE</a:t>
            </a:r>
            <a:endParaRPr sz="2400" dirty="0">
              <a:solidFill>
                <a:schemeClr val="dk1"/>
              </a:solidFill>
              <a:latin typeface="Times New Roman"/>
              <a:ea typeface="Times New Roman"/>
              <a:cs typeface="Times New Roman"/>
              <a:sym typeface="Times New Roman"/>
            </a:endParaRPr>
          </a:p>
        </p:txBody>
      </p:sp>
      <p:sp>
        <p:nvSpPr>
          <p:cNvPr id="54" name="Google Shape;54;p7"/>
          <p:cNvSpPr txBox="1"/>
          <p:nvPr/>
        </p:nvSpPr>
        <p:spPr>
          <a:xfrm>
            <a:off x="4458923" y="1528270"/>
            <a:ext cx="2209800" cy="430887"/>
          </a:xfrm>
          <a:prstGeom prst="rect">
            <a:avLst/>
          </a:prstGeom>
          <a:noFill/>
          <a:ln>
            <a:noFill/>
          </a:ln>
        </p:spPr>
        <p:txBody>
          <a:bodyPr spcFirstLastPara="1" wrap="square" lIns="91425" tIns="45700" rIns="91425" bIns="45700" anchor="t" anchorCtr="0">
            <a:spAutoFit/>
          </a:bodyPr>
          <a:lstStyle/>
          <a:p>
            <a:pPr marL="12700" marR="0" lvl="0" indent="0" algn="l" rtl="0">
              <a:lnSpc>
                <a:spcPct val="100000"/>
              </a:lnSpc>
              <a:spcBef>
                <a:spcPts val="0"/>
              </a:spcBef>
              <a:spcAft>
                <a:spcPts val="0"/>
              </a:spcAft>
              <a:buNone/>
            </a:pPr>
            <a:r>
              <a:rPr lang="en-US" sz="2200" b="1">
                <a:solidFill>
                  <a:srgbClr val="001F5F"/>
                </a:solidFill>
                <a:latin typeface="Times New Roman"/>
                <a:ea typeface="Times New Roman"/>
                <a:cs typeface="Times New Roman"/>
                <a:sym typeface="Times New Roman"/>
              </a:rPr>
              <a:t>BATCH 05</a:t>
            </a:r>
            <a:endParaRPr sz="2200" b="1">
              <a:solidFill>
                <a:schemeClr val="dk1"/>
              </a:solidFill>
              <a:latin typeface="Times New Roman"/>
              <a:ea typeface="Times New Roman"/>
              <a:cs typeface="Times New Roman"/>
              <a:sym typeface="Times New Roman"/>
            </a:endParaRPr>
          </a:p>
        </p:txBody>
      </p:sp>
      <p:pic>
        <p:nvPicPr>
          <p:cNvPr id="2" name="Google Shape;108;p1" descr="A picture containing text, clipart&#10;&#10;Description automatically generated">
            <a:extLst>
              <a:ext uri="{FF2B5EF4-FFF2-40B4-BE49-F238E27FC236}">
                <a16:creationId xmlns:a16="http://schemas.microsoft.com/office/drawing/2014/main" id="{F2208F00-8923-61E6-274B-F8E268144DCC}"/>
              </a:ext>
            </a:extLst>
          </p:cNvPr>
          <p:cNvPicPr preferRelativeResize="0"/>
          <p:nvPr/>
        </p:nvPicPr>
        <p:blipFill rotWithShape="1">
          <a:blip r:embed="rId6">
            <a:alphaModFix/>
          </a:blip>
          <a:srcRect/>
          <a:stretch/>
        </p:blipFill>
        <p:spPr>
          <a:xfrm>
            <a:off x="10874252" y="160094"/>
            <a:ext cx="1361299" cy="1368176"/>
          </a:xfrm>
          <a:prstGeom prst="rect">
            <a:avLst/>
          </a:prstGeom>
          <a:noFill/>
          <a:ln>
            <a:noFill/>
          </a:ln>
        </p:spPr>
      </p:pic>
      <p:pic>
        <p:nvPicPr>
          <p:cNvPr id="3" name="Google Shape;107;p1" descr="Logo&#10;&#10;Description automatically generated">
            <a:extLst>
              <a:ext uri="{FF2B5EF4-FFF2-40B4-BE49-F238E27FC236}">
                <a16:creationId xmlns:a16="http://schemas.microsoft.com/office/drawing/2014/main" id="{77DB1BCB-DD2C-37A1-7D4C-71BD4DD00A67}"/>
              </a:ext>
            </a:extLst>
          </p:cNvPr>
          <p:cNvPicPr preferRelativeResize="0"/>
          <p:nvPr/>
        </p:nvPicPr>
        <p:blipFill rotWithShape="1">
          <a:blip r:embed="rId7">
            <a:alphaModFix/>
          </a:blip>
          <a:srcRect/>
          <a:stretch/>
        </p:blipFill>
        <p:spPr>
          <a:xfrm>
            <a:off x="128132" y="160270"/>
            <a:ext cx="1360800" cy="136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graphicFrame>
        <p:nvGraphicFramePr>
          <p:cNvPr id="253" name="Google Shape;253;p4"/>
          <p:cNvGraphicFramePr/>
          <p:nvPr>
            <p:extLst>
              <p:ext uri="{D42A27DB-BD31-4B8C-83A1-F6EECF244321}">
                <p14:modId xmlns:p14="http://schemas.microsoft.com/office/powerpoint/2010/main" val="1304637651"/>
              </p:ext>
            </p:extLst>
          </p:nvPr>
        </p:nvGraphicFramePr>
        <p:xfrm>
          <a:off x="0" y="1052736"/>
          <a:ext cx="12192025" cy="6101440"/>
        </p:xfrm>
        <a:graphic>
          <a:graphicData uri="http://schemas.openxmlformats.org/drawingml/2006/table">
            <a:tbl>
              <a:tblPr>
                <a:noFill/>
                <a:tableStyleId>{B60D89BB-A433-463D-9E44-A3338318B8C5}</a:tableStyleId>
              </a:tblPr>
              <a:tblGrid>
                <a:gridCol w="493225">
                  <a:extLst>
                    <a:ext uri="{9D8B030D-6E8A-4147-A177-3AD203B41FA5}">
                      <a16:colId xmlns:a16="http://schemas.microsoft.com/office/drawing/2014/main" val="20000"/>
                    </a:ext>
                  </a:extLst>
                </a:gridCol>
                <a:gridCol w="2350350">
                  <a:extLst>
                    <a:ext uri="{9D8B030D-6E8A-4147-A177-3AD203B41FA5}">
                      <a16:colId xmlns:a16="http://schemas.microsoft.com/office/drawing/2014/main" val="20001"/>
                    </a:ext>
                  </a:extLst>
                </a:gridCol>
                <a:gridCol w="2911375">
                  <a:extLst>
                    <a:ext uri="{9D8B030D-6E8A-4147-A177-3AD203B41FA5}">
                      <a16:colId xmlns:a16="http://schemas.microsoft.com/office/drawing/2014/main" val="20002"/>
                    </a:ext>
                  </a:extLst>
                </a:gridCol>
                <a:gridCol w="6437075">
                  <a:extLst>
                    <a:ext uri="{9D8B030D-6E8A-4147-A177-3AD203B41FA5}">
                      <a16:colId xmlns:a16="http://schemas.microsoft.com/office/drawing/2014/main" val="20003"/>
                    </a:ext>
                  </a:extLst>
                </a:gridCol>
              </a:tblGrid>
              <a:tr h="1004950">
                <a:tc>
                  <a:txBody>
                    <a:bodyPr/>
                    <a:lstStyle/>
                    <a:p>
                      <a:pPr marL="106679" marR="0" lvl="0" indent="0" algn="l" rtl="0">
                        <a:lnSpc>
                          <a:spcPct val="100000"/>
                        </a:lnSpc>
                        <a:spcBef>
                          <a:spcPts val="0"/>
                        </a:spcBef>
                        <a:spcAft>
                          <a:spcPts val="0"/>
                        </a:spcAft>
                        <a:buClr>
                          <a:srgbClr val="001F5F"/>
                        </a:buClr>
                        <a:buSzPts val="2000"/>
                        <a:buFont typeface="Times New Roman"/>
                        <a:buNone/>
                      </a:pPr>
                      <a:r>
                        <a:rPr lang="en-US" sz="2000" b="1" u="none" strike="noStrike" cap="none">
                          <a:solidFill>
                            <a:srgbClr val="001F5F"/>
                          </a:solidFill>
                          <a:latin typeface="Times New Roman"/>
                          <a:ea typeface="Times New Roman"/>
                          <a:cs typeface="Times New Roman"/>
                          <a:sym typeface="Times New Roman"/>
                        </a:rPr>
                        <a:t>Sl.</a:t>
                      </a:r>
                      <a:endParaRPr sz="2000" u="none" strike="noStrike" cap="none">
                        <a:latin typeface="Times New Roman"/>
                        <a:ea typeface="Times New Roman"/>
                        <a:cs typeface="Times New Roman"/>
                        <a:sym typeface="Times New Roman"/>
                      </a:endParaRPr>
                    </a:p>
                    <a:p>
                      <a:pPr marL="152400" marR="0" lvl="0" indent="0" algn="l" rtl="0">
                        <a:lnSpc>
                          <a:spcPct val="100000"/>
                        </a:lnSpc>
                        <a:spcBef>
                          <a:spcPts val="5"/>
                        </a:spcBef>
                        <a:spcAft>
                          <a:spcPts val="0"/>
                        </a:spcAft>
                        <a:buClr>
                          <a:srgbClr val="001F5F"/>
                        </a:buClr>
                        <a:buSzPts val="2000"/>
                        <a:buFont typeface="Times New Roman"/>
                        <a:buNone/>
                      </a:pPr>
                      <a:r>
                        <a:rPr lang="en-US" sz="2000" b="1" u="none" strike="noStrike" cap="none">
                          <a:solidFill>
                            <a:srgbClr val="001F5F"/>
                          </a:solidFill>
                          <a:latin typeface="Times New Roman"/>
                          <a:ea typeface="Times New Roman"/>
                          <a:cs typeface="Times New Roman"/>
                          <a:sym typeface="Times New Roman"/>
                        </a:rPr>
                        <a:t>N</a:t>
                      </a:r>
                      <a:endParaRPr sz="2000" u="none" strike="noStrike" cap="none">
                        <a:latin typeface="Times New Roman"/>
                        <a:ea typeface="Times New Roman"/>
                        <a:cs typeface="Times New Roman"/>
                        <a:sym typeface="Times New Roman"/>
                      </a:endParaRPr>
                    </a:p>
                    <a:p>
                      <a:pPr marL="149225" marR="0" lvl="0" indent="0" algn="l" rtl="0">
                        <a:lnSpc>
                          <a:spcPct val="100000"/>
                        </a:lnSpc>
                        <a:spcBef>
                          <a:spcPts val="0"/>
                        </a:spcBef>
                        <a:spcAft>
                          <a:spcPts val="0"/>
                        </a:spcAft>
                        <a:buClr>
                          <a:srgbClr val="001F5F"/>
                        </a:buClr>
                        <a:buSzPts val="2000"/>
                        <a:buFont typeface="Times New Roman"/>
                        <a:buNone/>
                      </a:pPr>
                      <a:r>
                        <a:rPr lang="en-US" sz="2000" b="1" u="none" strike="noStrike" cap="none">
                          <a:solidFill>
                            <a:srgbClr val="001F5F"/>
                          </a:solidFill>
                          <a:latin typeface="Times New Roman"/>
                          <a:ea typeface="Times New Roman"/>
                          <a:cs typeface="Times New Roman"/>
                          <a:sym typeface="Times New Roman"/>
                        </a:rPr>
                        <a:t>o.</a:t>
                      </a:r>
                      <a:endParaRPr sz="2000" u="none" strike="noStrike" cap="none">
                        <a:latin typeface="Times New Roman"/>
                        <a:ea typeface="Times New Roman"/>
                        <a:cs typeface="Times New Roman"/>
                        <a:sym typeface="Times New Roman"/>
                      </a:endParaRPr>
                    </a:p>
                  </a:txBody>
                  <a:tcPr marL="0" marR="0" marT="35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2300"/>
                        <a:buFont typeface="Calibri"/>
                        <a:buNone/>
                      </a:pPr>
                      <a:endParaRPr sz="2300" u="none" strike="noStrike" cap="none">
                        <a:latin typeface="Times New Roman"/>
                        <a:ea typeface="Times New Roman"/>
                        <a:cs typeface="Times New Roman"/>
                        <a:sym typeface="Times New Roman"/>
                      </a:endParaRPr>
                    </a:p>
                    <a:p>
                      <a:pPr marL="216534" marR="0" lvl="0" indent="0" algn="l" rtl="0">
                        <a:lnSpc>
                          <a:spcPct val="100000"/>
                        </a:lnSpc>
                        <a:spcBef>
                          <a:spcPts val="0"/>
                        </a:spcBef>
                        <a:spcAft>
                          <a:spcPts val="0"/>
                        </a:spcAft>
                        <a:buClr>
                          <a:srgbClr val="001F5F"/>
                        </a:buClr>
                        <a:buSzPts val="2000"/>
                        <a:buFont typeface="Times New Roman"/>
                        <a:buNone/>
                      </a:pPr>
                      <a:r>
                        <a:rPr lang="en-US" sz="2000" b="1" u="none" strike="noStrike" cap="none">
                          <a:solidFill>
                            <a:srgbClr val="001F5F"/>
                          </a:solidFill>
                          <a:latin typeface="Times New Roman"/>
                          <a:ea typeface="Times New Roman"/>
                          <a:cs typeface="Times New Roman"/>
                          <a:sym typeface="Times New Roman"/>
                        </a:rPr>
                        <a:t>Title of the Paper</a:t>
                      </a:r>
                      <a:endParaRPr sz="2000" u="none" strike="noStrike" cap="none">
                        <a:latin typeface="Times New Roman"/>
                        <a:ea typeface="Times New Roman"/>
                        <a:cs typeface="Times New Roman"/>
                        <a:sym typeface="Times New Roman"/>
                      </a:endParaRPr>
                    </a:p>
                  </a:txBody>
                  <a:tcPr marL="0" marR="0" marT="50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2300"/>
                        <a:buFont typeface="Calibri"/>
                        <a:buNone/>
                      </a:pPr>
                      <a:endParaRPr sz="2300" u="none" strike="noStrike" cap="none">
                        <a:latin typeface="Times New Roman"/>
                        <a:ea typeface="Times New Roman"/>
                        <a:cs typeface="Times New Roman"/>
                        <a:sym typeface="Times New Roman"/>
                      </a:endParaRPr>
                    </a:p>
                    <a:p>
                      <a:pPr marL="714375" marR="0" lvl="0" indent="0" algn="l" rtl="0">
                        <a:lnSpc>
                          <a:spcPct val="100000"/>
                        </a:lnSpc>
                        <a:spcBef>
                          <a:spcPts val="0"/>
                        </a:spcBef>
                        <a:spcAft>
                          <a:spcPts val="0"/>
                        </a:spcAft>
                        <a:buClr>
                          <a:srgbClr val="001F5F"/>
                        </a:buClr>
                        <a:buSzPts val="2000"/>
                        <a:buFont typeface="Times New Roman"/>
                        <a:buNone/>
                      </a:pPr>
                      <a:r>
                        <a:rPr lang="en-US" sz="2000" b="1" u="none" strike="noStrike" cap="none">
                          <a:solidFill>
                            <a:srgbClr val="001F5F"/>
                          </a:solidFill>
                          <a:latin typeface="Times New Roman"/>
                          <a:ea typeface="Times New Roman"/>
                          <a:cs typeface="Times New Roman"/>
                          <a:sym typeface="Times New Roman"/>
                        </a:rPr>
                        <a:t>Author /Year</a:t>
                      </a:r>
                      <a:endParaRPr sz="2000" u="none" strike="noStrike" cap="none">
                        <a:latin typeface="Times New Roman"/>
                        <a:ea typeface="Times New Roman"/>
                        <a:cs typeface="Times New Roman"/>
                        <a:sym typeface="Times New Roman"/>
                      </a:endParaRPr>
                    </a:p>
                  </a:txBody>
                  <a:tcPr marL="0" marR="0" marT="50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2300"/>
                        <a:buFont typeface="Calibri"/>
                        <a:buNone/>
                      </a:pPr>
                      <a:endParaRPr sz="23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1F5F"/>
                        </a:buClr>
                        <a:buSzPts val="2000"/>
                        <a:buFont typeface="Times New Roman"/>
                        <a:buNone/>
                      </a:pPr>
                      <a:r>
                        <a:rPr lang="en-US" sz="2000" b="1" u="none" strike="noStrike" cap="none">
                          <a:solidFill>
                            <a:srgbClr val="001F5F"/>
                          </a:solidFill>
                          <a:latin typeface="Times New Roman"/>
                          <a:ea typeface="Times New Roman"/>
                          <a:cs typeface="Times New Roman"/>
                          <a:sym typeface="Times New Roman"/>
                        </a:rPr>
                        <a:t>Interference</a:t>
                      </a:r>
                      <a:endParaRPr sz="2000" u="none" strike="noStrike" cap="none">
                        <a:latin typeface="Times New Roman"/>
                        <a:ea typeface="Times New Roman"/>
                        <a:cs typeface="Times New Roman"/>
                        <a:sym typeface="Times New Roman"/>
                      </a:endParaRPr>
                    </a:p>
                  </a:txBody>
                  <a:tcPr marL="0" marR="0" marT="50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040325">
                <a:tc>
                  <a:txBody>
                    <a:bodyPr/>
                    <a:lstStyle/>
                    <a:p>
                      <a:pPr marL="0" marR="0" lvl="0" indent="0" algn="l" rtl="0">
                        <a:lnSpc>
                          <a:spcPct val="100000"/>
                        </a:lnSpc>
                        <a:spcBef>
                          <a:spcPts val="0"/>
                        </a:spcBef>
                        <a:spcAft>
                          <a:spcPts val="0"/>
                        </a:spcAft>
                        <a:buClr>
                          <a:schemeClr val="dk1"/>
                        </a:buClr>
                        <a:buSzPts val="2200"/>
                        <a:buFont typeface="Calibri"/>
                        <a:buNone/>
                      </a:pPr>
                      <a:endParaRPr sz="22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200"/>
                        <a:buFont typeface="Calibri"/>
                        <a:buNone/>
                      </a:pPr>
                      <a:endParaRPr sz="2200" u="none" strike="noStrike" cap="none">
                        <a:latin typeface="Times New Roman"/>
                        <a:ea typeface="Times New Roman"/>
                        <a:cs typeface="Times New Roman"/>
                        <a:sym typeface="Times New Roman"/>
                      </a:endParaRPr>
                    </a:p>
                    <a:p>
                      <a:pPr marL="0" marR="0" lvl="0" indent="0" algn="ctr" rtl="0">
                        <a:lnSpc>
                          <a:spcPct val="100000"/>
                        </a:lnSpc>
                        <a:spcBef>
                          <a:spcPts val="1710"/>
                        </a:spcBef>
                        <a:spcAft>
                          <a:spcPts val="0"/>
                        </a:spcAft>
                        <a:buClr>
                          <a:srgbClr val="001F5F"/>
                        </a:buClr>
                        <a:buSzPts val="2000"/>
                        <a:buFont typeface="Times New Roman"/>
                        <a:buNone/>
                      </a:pPr>
                      <a:r>
                        <a:rPr lang="en-US" sz="2000" u="none" strike="noStrike" cap="none">
                          <a:solidFill>
                            <a:srgbClr val="001F5F"/>
                          </a:solidFill>
                          <a:latin typeface="Times New Roman"/>
                          <a:ea typeface="Times New Roman"/>
                          <a:cs typeface="Times New Roman"/>
                          <a:sym typeface="Times New Roman"/>
                        </a:rPr>
                        <a:t>1</a:t>
                      </a:r>
                      <a:endParaRPr sz="20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800"/>
                        <a:buFont typeface="Calibri"/>
                        <a:buNone/>
                      </a:pPr>
                      <a:endParaRPr sz="1800" u="none" strike="noStrike" cap="none" dirty="0">
                        <a:latin typeface="Times New Roman"/>
                        <a:ea typeface="Times New Roman"/>
                        <a:cs typeface="Times New Roman"/>
                        <a:sym typeface="Times New Roman"/>
                      </a:endParaRPr>
                    </a:p>
                    <a:p>
                      <a:pPr marL="180340" marR="172720" lvl="0" indent="-6350" algn="ctr" rtl="0">
                        <a:lnSpc>
                          <a:spcPct val="100000"/>
                        </a:lnSpc>
                        <a:spcBef>
                          <a:spcPts val="1110"/>
                        </a:spcBef>
                        <a:spcAft>
                          <a:spcPts val="0"/>
                        </a:spcAft>
                        <a:buClr>
                          <a:schemeClr val="dk1"/>
                        </a:buClr>
                        <a:buSzPts val="1600"/>
                        <a:buFont typeface="Times New Roman"/>
                        <a:buNone/>
                      </a:pPr>
                      <a:r>
                        <a:rPr lang="en-US" sz="1600" u="none" strike="noStrike" cap="none" dirty="0">
                          <a:latin typeface="Times New Roman"/>
                          <a:ea typeface="Times New Roman"/>
                          <a:cs typeface="Times New Roman"/>
                          <a:sym typeface="Times New Roman"/>
                        </a:rPr>
                        <a:t>Fatigue and impact  properties of 3D printed  PLA reinforced with  kenaf particles</a:t>
                      </a:r>
                      <a:endParaRPr sz="1600" u="none" strike="noStrike" cap="none" dirty="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635" marR="0" lvl="0" indent="0" algn="ctr" rtl="0">
                        <a:lnSpc>
                          <a:spcPct val="100000"/>
                        </a:lnSpc>
                        <a:spcBef>
                          <a:spcPts val="0"/>
                        </a:spcBef>
                        <a:spcAft>
                          <a:spcPts val="0"/>
                        </a:spcAft>
                        <a:buClr>
                          <a:schemeClr val="dk1"/>
                        </a:buClr>
                        <a:buSzPts val="1600"/>
                        <a:buFont typeface="Times New Roman"/>
                        <a:buNone/>
                      </a:pPr>
                      <a:r>
                        <a:rPr lang="en-US" sz="1600" u="none" strike="noStrike" cap="none" dirty="0">
                          <a:latin typeface="Times New Roman"/>
                          <a:ea typeface="Times New Roman"/>
                          <a:cs typeface="Times New Roman"/>
                          <a:sym typeface="Times New Roman"/>
                        </a:rPr>
                        <a:t>Farah</a:t>
                      </a:r>
                      <a:endParaRPr sz="1600" u="none" strike="noStrike" cap="none" dirty="0">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600"/>
                        <a:buFont typeface="Times New Roman"/>
                        <a:buNone/>
                      </a:pPr>
                      <a:r>
                        <a:rPr lang="en-US" sz="1600" u="none" strike="noStrike" cap="none" dirty="0" err="1">
                          <a:latin typeface="Times New Roman"/>
                          <a:ea typeface="Times New Roman"/>
                          <a:cs typeface="Times New Roman"/>
                          <a:sym typeface="Times New Roman"/>
                        </a:rPr>
                        <a:t>Syazwani</a:t>
                      </a:r>
                      <a:r>
                        <a:rPr lang="en-US" sz="1600" u="none" strike="noStrike" cap="none" dirty="0">
                          <a:latin typeface="Times New Roman"/>
                          <a:ea typeface="Times New Roman"/>
                          <a:cs typeface="Times New Roman"/>
                          <a:sym typeface="Times New Roman"/>
                        </a:rPr>
                        <a:t> Shahar , Mohamed</a:t>
                      </a:r>
                      <a:endParaRPr sz="1600" u="none" strike="noStrike" cap="none" dirty="0">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600"/>
                        <a:buFont typeface="Times New Roman"/>
                        <a:buNone/>
                      </a:pPr>
                      <a:r>
                        <a:rPr lang="en-US" sz="1600" u="none" strike="noStrike" cap="none" dirty="0" err="1">
                          <a:latin typeface="Times New Roman"/>
                          <a:ea typeface="Times New Roman"/>
                          <a:cs typeface="Times New Roman"/>
                          <a:sym typeface="Times New Roman"/>
                        </a:rPr>
                        <a:t>Thariq</a:t>
                      </a:r>
                      <a:r>
                        <a:rPr lang="en-US" sz="1600" u="none" strike="noStrike" cap="none" dirty="0">
                          <a:latin typeface="Times New Roman"/>
                          <a:ea typeface="Times New Roman"/>
                          <a:cs typeface="Times New Roman"/>
                          <a:sym typeface="Times New Roman"/>
                        </a:rPr>
                        <a:t> Hameed</a:t>
                      </a:r>
                      <a:endParaRPr sz="1600" u="none" strike="noStrike" cap="none" dirty="0">
                        <a:latin typeface="Times New Roman"/>
                        <a:ea typeface="Times New Roman"/>
                        <a:cs typeface="Times New Roman"/>
                        <a:sym typeface="Times New Roman"/>
                      </a:endParaRPr>
                    </a:p>
                    <a:p>
                      <a:pPr marL="92075" marR="135890" lvl="0" indent="493394" algn="l" rtl="0">
                        <a:lnSpc>
                          <a:spcPct val="100000"/>
                        </a:lnSpc>
                        <a:spcBef>
                          <a:spcPts val="5"/>
                        </a:spcBef>
                        <a:spcAft>
                          <a:spcPts val="0"/>
                        </a:spcAft>
                        <a:buClr>
                          <a:schemeClr val="dk1"/>
                        </a:buClr>
                        <a:buSzPts val="1600"/>
                        <a:buFont typeface="Times New Roman"/>
                        <a:buNone/>
                      </a:pPr>
                      <a:r>
                        <a:rPr lang="en-US" sz="1600" u="none" strike="noStrike" cap="none" dirty="0">
                          <a:latin typeface="Times New Roman"/>
                          <a:ea typeface="Times New Roman"/>
                          <a:cs typeface="Times New Roman"/>
                          <a:sym typeface="Times New Roman"/>
                        </a:rPr>
                        <a:t>Sultan , </a:t>
                      </a:r>
                      <a:r>
                        <a:rPr lang="en-US" sz="1600" u="none" strike="noStrike" cap="none" dirty="0" err="1">
                          <a:latin typeface="Times New Roman"/>
                          <a:ea typeface="Times New Roman"/>
                          <a:cs typeface="Times New Roman"/>
                          <a:sym typeface="Times New Roman"/>
                        </a:rPr>
                        <a:t>SyafiqahNur</a:t>
                      </a:r>
                      <a:r>
                        <a:rPr lang="en-US" sz="1600" u="none" strike="noStrike" cap="none" dirty="0">
                          <a:latin typeface="Times New Roman"/>
                          <a:ea typeface="Times New Roman"/>
                          <a:cs typeface="Times New Roman"/>
                          <a:sym typeface="Times New Roman"/>
                        </a:rPr>
                        <a:t>  </a:t>
                      </a:r>
                      <a:r>
                        <a:rPr lang="en-US" sz="1600" u="none" strike="noStrike" cap="none" dirty="0" err="1">
                          <a:latin typeface="Times New Roman"/>
                          <a:ea typeface="Times New Roman"/>
                          <a:cs typeface="Times New Roman"/>
                          <a:sym typeface="Times New Roman"/>
                        </a:rPr>
                        <a:t>Azrie</a:t>
                      </a:r>
                      <a:r>
                        <a:rPr lang="en-US" sz="1600" u="none" strike="noStrike" cap="none" dirty="0">
                          <a:latin typeface="Times New Roman"/>
                          <a:ea typeface="Times New Roman"/>
                          <a:cs typeface="Times New Roman"/>
                          <a:sym typeface="Times New Roman"/>
                        </a:rPr>
                        <a:t> </a:t>
                      </a:r>
                      <a:r>
                        <a:rPr lang="en-US" sz="1600" u="none" strike="noStrike" cap="none" dirty="0" err="1">
                          <a:latin typeface="Times New Roman"/>
                          <a:ea typeface="Times New Roman"/>
                          <a:cs typeface="Times New Roman"/>
                          <a:sym typeface="Times New Roman"/>
                        </a:rPr>
                        <a:t>Safri</a:t>
                      </a:r>
                      <a:r>
                        <a:rPr lang="en-US" sz="1600" u="none" strike="noStrike" cap="none" dirty="0">
                          <a:latin typeface="Times New Roman"/>
                          <a:ea typeface="Times New Roman"/>
                          <a:cs typeface="Times New Roman"/>
                          <a:sym typeface="Times New Roman"/>
                        </a:rPr>
                        <a:t> , Mohammad Jawaid</a:t>
                      </a:r>
                      <a:endParaRPr sz="1600" u="none" strike="noStrike" cap="none" dirty="0">
                        <a:latin typeface="Times New Roman"/>
                        <a:ea typeface="Times New Roman"/>
                        <a:cs typeface="Times New Roman"/>
                        <a:sym typeface="Times New Roman"/>
                      </a:endParaRPr>
                    </a:p>
                    <a:p>
                      <a:pPr marL="226059" marR="220345" lvl="0" indent="2540" algn="ctr" rtl="0">
                        <a:lnSpc>
                          <a:spcPct val="100000"/>
                        </a:lnSpc>
                        <a:spcBef>
                          <a:spcPts val="0"/>
                        </a:spcBef>
                        <a:spcAft>
                          <a:spcPts val="0"/>
                        </a:spcAft>
                        <a:buClr>
                          <a:schemeClr val="dk1"/>
                        </a:buClr>
                        <a:buSzPts val="1600"/>
                        <a:buFont typeface="Times New Roman"/>
                        <a:buNone/>
                      </a:pPr>
                      <a:r>
                        <a:rPr lang="en-US" sz="1600" u="none" strike="noStrike" cap="none" dirty="0">
                          <a:latin typeface="Times New Roman"/>
                          <a:ea typeface="Times New Roman"/>
                          <a:cs typeface="Times New Roman"/>
                          <a:sym typeface="Times New Roman"/>
                        </a:rPr>
                        <a:t>, Abd. Rahim Abu Talib , Adi  </a:t>
                      </a:r>
                      <a:r>
                        <a:rPr lang="en-US" sz="1600" u="none" strike="noStrike" cap="none" dirty="0" err="1">
                          <a:latin typeface="Times New Roman"/>
                          <a:ea typeface="Times New Roman"/>
                          <a:cs typeface="Times New Roman"/>
                          <a:sym typeface="Times New Roman"/>
                        </a:rPr>
                        <a:t>Azriff</a:t>
                      </a:r>
                      <a:r>
                        <a:rPr lang="en-US" sz="1600" u="none" strike="noStrike" cap="none" dirty="0">
                          <a:latin typeface="Times New Roman"/>
                          <a:ea typeface="Times New Roman"/>
                          <a:cs typeface="Times New Roman"/>
                          <a:sym typeface="Times New Roman"/>
                        </a:rPr>
                        <a:t> </a:t>
                      </a:r>
                      <a:r>
                        <a:rPr lang="en-US" sz="1600" u="none" strike="noStrike" cap="none" dirty="0" err="1">
                          <a:latin typeface="Times New Roman"/>
                          <a:ea typeface="Times New Roman"/>
                          <a:cs typeface="Times New Roman"/>
                          <a:sym typeface="Times New Roman"/>
                        </a:rPr>
                        <a:t>Basri</a:t>
                      </a:r>
                      <a:r>
                        <a:rPr lang="en-US" sz="1600" u="none" strike="noStrike" cap="none" dirty="0">
                          <a:latin typeface="Times New Roman"/>
                          <a:ea typeface="Times New Roman"/>
                          <a:cs typeface="Times New Roman"/>
                          <a:sym typeface="Times New Roman"/>
                        </a:rPr>
                        <a:t> , Ain </a:t>
                      </a:r>
                      <a:r>
                        <a:rPr lang="en-US" sz="1600" u="none" strike="noStrike" cap="none" dirty="0" err="1">
                          <a:latin typeface="Times New Roman"/>
                          <a:ea typeface="Times New Roman"/>
                          <a:cs typeface="Times New Roman"/>
                          <a:sym typeface="Times New Roman"/>
                        </a:rPr>
                        <a:t>Umaira</a:t>
                      </a:r>
                      <a:r>
                        <a:rPr lang="en-US" sz="1600" u="none" strike="noStrike" cap="none" dirty="0">
                          <a:latin typeface="Times New Roman"/>
                          <a:ea typeface="Times New Roman"/>
                          <a:cs typeface="Times New Roman"/>
                          <a:sym typeface="Times New Roman"/>
                        </a:rPr>
                        <a:t> Md  Shah</a:t>
                      </a:r>
                      <a:endParaRPr sz="1600" u="none" strike="noStrike" cap="none" dirty="0">
                        <a:latin typeface="Times New Roman"/>
                        <a:ea typeface="Times New Roman"/>
                        <a:cs typeface="Times New Roman"/>
                        <a:sym typeface="Times New Roman"/>
                      </a:endParaRPr>
                    </a:p>
                  </a:txBody>
                  <a:tcPr marL="0" marR="0" marT="381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99695" marR="99060" lvl="0" indent="0" algn="ctr" rtl="0">
                        <a:lnSpc>
                          <a:spcPct val="100000"/>
                        </a:lnSpc>
                        <a:spcBef>
                          <a:spcPts val="0"/>
                        </a:spcBef>
                        <a:spcAft>
                          <a:spcPts val="0"/>
                        </a:spcAft>
                        <a:buClr>
                          <a:schemeClr val="dk1"/>
                        </a:buClr>
                        <a:buSzPts val="1600"/>
                        <a:buFont typeface="Times New Roman"/>
                        <a:buNone/>
                      </a:pPr>
                      <a:r>
                        <a:rPr lang="en-US" sz="1600" u="none" strike="noStrike" cap="none">
                          <a:latin typeface="Times New Roman"/>
                          <a:ea typeface="Times New Roman"/>
                          <a:cs typeface="Times New Roman"/>
                          <a:sym typeface="Times New Roman"/>
                        </a:rPr>
                        <a:t>To investigate the density, fatigue and impact strength  of the printed kenaf/PLA composite for its possible  usability for AFO. The filler within the kenaf/PLA  composite was varied at 3, 5 and 7 wt. % and  extruded to obtain the composite filament, which was  used with 3D printer to print out the specimens used  for density, impact, and fatigue test.</a:t>
                      </a:r>
                      <a:endParaRPr sz="1600" u="none" strike="noStrike" cap="none">
                        <a:latin typeface="Times New Roman"/>
                        <a:ea typeface="Times New Roman"/>
                        <a:cs typeface="Times New Roman"/>
                        <a:sym typeface="Times New Roman"/>
                      </a:endParaRPr>
                    </a:p>
                  </a:txBody>
                  <a:tcPr marL="0" marR="0" marT="1600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309475">
                <a:tc>
                  <a:txBody>
                    <a:bodyPr/>
                    <a:lstStyle/>
                    <a:p>
                      <a:pPr marL="0" marR="0" lvl="0" indent="0" algn="l" rtl="0">
                        <a:lnSpc>
                          <a:spcPct val="100000"/>
                        </a:lnSpc>
                        <a:spcBef>
                          <a:spcPts val="0"/>
                        </a:spcBef>
                        <a:spcAft>
                          <a:spcPts val="0"/>
                        </a:spcAft>
                        <a:buClr>
                          <a:schemeClr val="dk1"/>
                        </a:buClr>
                        <a:buSzPts val="2200"/>
                        <a:buFont typeface="Calibri"/>
                        <a:buNone/>
                      </a:pPr>
                      <a:endParaRPr sz="2200" u="none" strike="noStrike" cap="none">
                        <a:latin typeface="Times New Roman"/>
                        <a:ea typeface="Times New Roman"/>
                        <a:cs typeface="Times New Roman"/>
                        <a:sym typeface="Times New Roman"/>
                      </a:endParaRPr>
                    </a:p>
                    <a:p>
                      <a:pPr marL="0" marR="0" lvl="0" indent="0" algn="ctr" rtl="0">
                        <a:lnSpc>
                          <a:spcPct val="100000"/>
                        </a:lnSpc>
                        <a:spcBef>
                          <a:spcPts val="1365"/>
                        </a:spcBef>
                        <a:spcAft>
                          <a:spcPts val="0"/>
                        </a:spcAft>
                        <a:buClr>
                          <a:srgbClr val="001F5F"/>
                        </a:buClr>
                        <a:buSzPts val="2000"/>
                        <a:buFont typeface="Times New Roman"/>
                        <a:buNone/>
                      </a:pPr>
                      <a:r>
                        <a:rPr lang="en-US" sz="2000" u="none" strike="noStrike" cap="none">
                          <a:solidFill>
                            <a:srgbClr val="001F5F"/>
                          </a:solidFill>
                          <a:latin typeface="Times New Roman"/>
                          <a:ea typeface="Times New Roman"/>
                          <a:cs typeface="Times New Roman"/>
                          <a:sym typeface="Times New Roman"/>
                        </a:rPr>
                        <a:t>2</a:t>
                      </a:r>
                      <a:endParaRPr sz="20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158750" marR="152400" lvl="0" indent="-635" algn="ctr" rtl="0">
                        <a:lnSpc>
                          <a:spcPct val="100000"/>
                        </a:lnSpc>
                        <a:spcBef>
                          <a:spcPts val="0"/>
                        </a:spcBef>
                        <a:spcAft>
                          <a:spcPts val="0"/>
                        </a:spcAft>
                        <a:buClr>
                          <a:srgbClr val="252525"/>
                        </a:buClr>
                        <a:buSzPts val="1600"/>
                        <a:buFont typeface="Times New Roman"/>
                        <a:buNone/>
                      </a:pPr>
                      <a:endParaRPr lang="en-IN" sz="1600" b="0" kern="1200" dirty="0">
                        <a:solidFill>
                          <a:srgbClr val="000000"/>
                        </a:solidFill>
                        <a:effectLst/>
                        <a:latin typeface="Times New Roman" panose="02020603050405020304" pitchFamily="18" charset="0"/>
                        <a:ea typeface="Arial"/>
                        <a:cs typeface="Times New Roman" panose="02020603050405020304" pitchFamily="18" charset="0"/>
                      </a:endParaRPr>
                    </a:p>
                    <a:p>
                      <a:pPr marL="158750" marR="152400" lvl="0" indent="-635" algn="ctr" rtl="0">
                        <a:lnSpc>
                          <a:spcPct val="100000"/>
                        </a:lnSpc>
                        <a:spcBef>
                          <a:spcPts val="0"/>
                        </a:spcBef>
                        <a:spcAft>
                          <a:spcPts val="0"/>
                        </a:spcAft>
                        <a:buClr>
                          <a:srgbClr val="252525"/>
                        </a:buClr>
                        <a:buSzPts val="1600"/>
                        <a:buFont typeface="Times New Roman"/>
                        <a:buNone/>
                      </a:pPr>
                      <a:r>
                        <a:rPr lang="en-IN" sz="1600" b="0" kern="1200" dirty="0">
                          <a:solidFill>
                            <a:srgbClr val="000000"/>
                          </a:solidFill>
                          <a:effectLst/>
                          <a:latin typeface="Times New Roman" panose="02020603050405020304" pitchFamily="18" charset="0"/>
                          <a:ea typeface="Arial"/>
                          <a:cs typeface="Times New Roman" panose="02020603050405020304" pitchFamily="18" charset="0"/>
                        </a:rPr>
                        <a:t>Fatigue lifespan study of PLA parts obtained by additive manufacturing</a:t>
                      </a:r>
                      <a:endParaRPr sz="1600" b="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0" marR="0" marT="393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168275" marR="163195" lvl="0" indent="635" algn="ctr" rtl="0">
                        <a:lnSpc>
                          <a:spcPct val="99600"/>
                        </a:lnSpc>
                        <a:spcBef>
                          <a:spcPts val="0"/>
                        </a:spcBef>
                        <a:spcAft>
                          <a:spcPts val="0"/>
                        </a:spcAft>
                        <a:buClr>
                          <a:srgbClr val="252525"/>
                        </a:buClr>
                        <a:buSzPts val="1600"/>
                        <a:buFont typeface="Times New Roman"/>
                        <a:buNone/>
                      </a:pPr>
                      <a:endParaRPr lang="en-IN" sz="1600" b="0" kern="1200" dirty="0">
                        <a:solidFill>
                          <a:srgbClr val="000000"/>
                        </a:solidFill>
                        <a:effectLst/>
                        <a:latin typeface="Times New Roman" panose="02020603050405020304" pitchFamily="18" charset="0"/>
                        <a:ea typeface="Arial"/>
                        <a:cs typeface="Times New Roman" panose="02020603050405020304" pitchFamily="18" charset="0"/>
                      </a:endParaRPr>
                    </a:p>
                    <a:p>
                      <a:pPr marL="168275" marR="163195" lvl="0" indent="635" algn="ctr" rtl="0">
                        <a:lnSpc>
                          <a:spcPct val="99600"/>
                        </a:lnSpc>
                        <a:spcBef>
                          <a:spcPts val="0"/>
                        </a:spcBef>
                        <a:spcAft>
                          <a:spcPts val="0"/>
                        </a:spcAft>
                        <a:buClr>
                          <a:srgbClr val="252525"/>
                        </a:buClr>
                        <a:buSzPts val="1600"/>
                        <a:buFont typeface="Times New Roman"/>
                        <a:buNone/>
                      </a:pPr>
                      <a:r>
                        <a:rPr lang="en-IN" sz="1600" b="0" kern="1200" dirty="0">
                          <a:solidFill>
                            <a:srgbClr val="000000"/>
                          </a:solidFill>
                          <a:effectLst/>
                          <a:latin typeface="Times New Roman" panose="02020603050405020304" pitchFamily="18" charset="0"/>
                          <a:ea typeface="Arial"/>
                          <a:cs typeface="Times New Roman" panose="02020603050405020304" pitchFamily="18" charset="0"/>
                        </a:rPr>
                        <a:t>R. Jerez-Mesa , J.A. </a:t>
                      </a:r>
                      <a:r>
                        <a:rPr lang="en-IN" sz="1600" b="0" kern="1200" dirty="0" err="1">
                          <a:solidFill>
                            <a:srgbClr val="000000"/>
                          </a:solidFill>
                          <a:effectLst/>
                          <a:latin typeface="Times New Roman" panose="02020603050405020304" pitchFamily="18" charset="0"/>
                          <a:ea typeface="Arial"/>
                          <a:cs typeface="Times New Roman" panose="02020603050405020304" pitchFamily="18" charset="0"/>
                        </a:rPr>
                        <a:t>Travieso</a:t>
                      </a:r>
                      <a:r>
                        <a:rPr lang="en-IN" sz="1600" b="0" kern="1200" dirty="0">
                          <a:solidFill>
                            <a:srgbClr val="000000"/>
                          </a:solidFill>
                          <a:effectLst/>
                          <a:latin typeface="Times New Roman" panose="02020603050405020304" pitchFamily="18" charset="0"/>
                          <a:ea typeface="Arial"/>
                          <a:cs typeface="Times New Roman" panose="02020603050405020304" pitchFamily="18" charset="0"/>
                        </a:rPr>
                        <a:t>-Rodriguez , J. </a:t>
                      </a:r>
                      <a:r>
                        <a:rPr lang="en-IN" sz="1600" b="0" kern="1200" dirty="0" err="1">
                          <a:solidFill>
                            <a:srgbClr val="000000"/>
                          </a:solidFill>
                          <a:effectLst/>
                          <a:latin typeface="Times New Roman" panose="02020603050405020304" pitchFamily="18" charset="0"/>
                          <a:ea typeface="Arial"/>
                          <a:cs typeface="Times New Roman" panose="02020603050405020304" pitchFamily="18" charset="0"/>
                        </a:rPr>
                        <a:t>Llumà</a:t>
                      </a:r>
                      <a:r>
                        <a:rPr lang="en-IN" sz="1600" b="0" kern="1200" dirty="0">
                          <a:solidFill>
                            <a:srgbClr val="000000"/>
                          </a:solidFill>
                          <a:effectLst/>
                          <a:latin typeface="Times New Roman" panose="02020603050405020304" pitchFamily="18" charset="0"/>
                          <a:ea typeface="Arial"/>
                          <a:cs typeface="Times New Roman" panose="02020603050405020304" pitchFamily="18" charset="0"/>
                        </a:rPr>
                        <a:t>-Fuentes , G. Gomez-Gras , D. Puig  </a:t>
                      </a:r>
                    </a:p>
                    <a:p>
                      <a:pPr marL="168275" marR="163195" lvl="0" indent="635" algn="ctr" rtl="0">
                        <a:lnSpc>
                          <a:spcPct val="99600"/>
                        </a:lnSpc>
                        <a:spcBef>
                          <a:spcPts val="0"/>
                        </a:spcBef>
                        <a:spcAft>
                          <a:spcPts val="0"/>
                        </a:spcAft>
                        <a:buClr>
                          <a:srgbClr val="252525"/>
                        </a:buClr>
                        <a:buSzPts val="1600"/>
                        <a:buFont typeface="Times New Roman"/>
                        <a:buNone/>
                      </a:pPr>
                      <a:r>
                        <a:rPr lang="en-US" sz="1600" b="0" u="none" strike="noStrike" cap="none" dirty="0">
                          <a:solidFill>
                            <a:srgbClr val="252525"/>
                          </a:solidFill>
                          <a:latin typeface="Times New Roman" panose="02020603050405020304" pitchFamily="18" charset="0"/>
                          <a:ea typeface="Times New Roman"/>
                          <a:cs typeface="Times New Roman" panose="02020603050405020304" pitchFamily="18" charset="0"/>
                          <a:sym typeface="Times New Roman"/>
                        </a:rPr>
                        <a:t>Year- 2017</a:t>
                      </a:r>
                      <a:endParaRPr sz="1600" b="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0" marR="0" marT="400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147955" marR="142240" lvl="0" indent="-1903" algn="ctr" rtl="0">
                        <a:lnSpc>
                          <a:spcPct val="100000"/>
                        </a:lnSpc>
                        <a:spcBef>
                          <a:spcPts val="0"/>
                        </a:spcBef>
                        <a:spcAft>
                          <a:spcPts val="0"/>
                        </a:spcAft>
                        <a:buClr>
                          <a:srgbClr val="252525"/>
                        </a:buClr>
                        <a:buSzPts val="1600"/>
                        <a:buFont typeface="Times New Roman"/>
                        <a:buNone/>
                      </a:pPr>
                      <a:r>
                        <a:rPr lang="en-IN" sz="1600" kern="1200" dirty="0">
                          <a:solidFill>
                            <a:srgbClr val="000000"/>
                          </a:solidFill>
                          <a:effectLst/>
                          <a:latin typeface="Times New Roman" panose="02020603050405020304" pitchFamily="18" charset="0"/>
                          <a:ea typeface="Arial"/>
                          <a:cs typeface="Times New Roman" panose="02020603050405020304" pitchFamily="18" charset="0"/>
                        </a:rPr>
                        <a:t>a design of experiments through Taguchi orthogonal arrays is applied to analyse the influence of five factors on fatigue life on</a:t>
                      </a:r>
                      <a:r>
                        <a:rPr lang="en-IN" sz="1600" b="1" kern="1200" dirty="0">
                          <a:solidFill>
                            <a:srgbClr val="000000"/>
                          </a:solidFill>
                          <a:effectLst/>
                          <a:latin typeface="Times New Roman" panose="02020603050405020304" pitchFamily="18" charset="0"/>
                          <a:ea typeface="Arial"/>
                          <a:cs typeface="Times New Roman" panose="02020603050405020304" pitchFamily="18" charset="0"/>
                        </a:rPr>
                        <a:t> </a:t>
                      </a:r>
                      <a:r>
                        <a:rPr lang="en-IN" sz="1600" kern="1200" dirty="0">
                          <a:solidFill>
                            <a:srgbClr val="000000"/>
                          </a:solidFill>
                          <a:effectLst/>
                          <a:latin typeface="Times New Roman" panose="02020603050405020304" pitchFamily="18" charset="0"/>
                          <a:ea typeface="Arial"/>
                          <a:cs typeface="Times New Roman" panose="02020603050405020304" pitchFamily="18" charset="0"/>
                        </a:rPr>
                        <a:t>PLA specimens. Five fatigue tests are performed for each combination of parameters. Results show that fill density, nozzle</a:t>
                      </a:r>
                      <a:r>
                        <a:rPr lang="en-IN" sz="1600" b="1" kern="1200" dirty="0">
                          <a:solidFill>
                            <a:srgbClr val="000000"/>
                          </a:solidFill>
                          <a:effectLst/>
                          <a:latin typeface="Times New Roman" panose="02020603050405020304" pitchFamily="18" charset="0"/>
                          <a:ea typeface="Arial"/>
                          <a:cs typeface="Times New Roman" panose="02020603050405020304" pitchFamily="18" charset="0"/>
                        </a:rPr>
                        <a:t> </a:t>
                      </a:r>
                      <a:r>
                        <a:rPr lang="en-IN" sz="1600" kern="1200" dirty="0">
                          <a:solidFill>
                            <a:srgbClr val="000000"/>
                          </a:solidFill>
                          <a:effectLst/>
                          <a:latin typeface="Times New Roman" panose="02020603050405020304" pitchFamily="18" charset="0"/>
                          <a:ea typeface="Arial"/>
                          <a:cs typeface="Times New Roman" panose="02020603050405020304" pitchFamily="18" charset="0"/>
                        </a:rPr>
                        <a:t>diameter and layer height are the most influential factors on fatigue lifespan. Finally, honeycomb proves to be the most beneficial</a:t>
                      </a:r>
                      <a:r>
                        <a:rPr lang="en-IN" sz="1600" b="1" kern="1200" dirty="0">
                          <a:solidFill>
                            <a:srgbClr val="000000"/>
                          </a:solidFill>
                          <a:effectLst/>
                          <a:latin typeface="Times New Roman" panose="02020603050405020304" pitchFamily="18" charset="0"/>
                          <a:ea typeface="Arial"/>
                          <a:cs typeface="Times New Roman" panose="02020603050405020304" pitchFamily="18" charset="0"/>
                        </a:rPr>
                        <a:t> </a:t>
                      </a:r>
                      <a:r>
                        <a:rPr lang="en-IN" sz="1600" kern="1200" dirty="0">
                          <a:solidFill>
                            <a:srgbClr val="000000"/>
                          </a:solidFill>
                          <a:effectLst/>
                          <a:latin typeface="Times New Roman" panose="02020603050405020304" pitchFamily="18" charset="0"/>
                          <a:ea typeface="Arial"/>
                          <a:cs typeface="Times New Roman" panose="02020603050405020304" pitchFamily="18" charset="0"/>
                        </a:rPr>
                        <a:t>infill pattern with regards to fatigue life</a:t>
                      </a:r>
                      <a:r>
                        <a:rPr lang="en-IN" sz="1600" b="1" kern="1200" dirty="0">
                          <a:solidFill>
                            <a:srgbClr val="000000"/>
                          </a:solidFill>
                          <a:effectLst/>
                          <a:latin typeface="Times New Roman" panose="02020603050405020304" pitchFamily="18" charset="0"/>
                          <a:ea typeface="Arial"/>
                          <a:cs typeface="Times New Roman" panose="02020603050405020304" pitchFamily="18" charset="0"/>
                        </a:rPr>
                        <a:t>.</a:t>
                      </a:r>
                      <a:endParaRPr sz="16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0" marR="0" marT="393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553125">
                <a:tc>
                  <a:txBody>
                    <a:bodyPr/>
                    <a:lstStyle/>
                    <a:p>
                      <a:pPr marL="0" marR="0" lvl="0" indent="0" algn="l" rtl="0">
                        <a:lnSpc>
                          <a:spcPct val="100000"/>
                        </a:lnSpc>
                        <a:spcBef>
                          <a:spcPts val="0"/>
                        </a:spcBef>
                        <a:spcAft>
                          <a:spcPts val="0"/>
                        </a:spcAft>
                        <a:buClr>
                          <a:schemeClr val="dk1"/>
                        </a:buClr>
                        <a:buSzPts val="2200"/>
                        <a:buFont typeface="Calibri"/>
                        <a:buNone/>
                      </a:pPr>
                      <a:endParaRPr sz="2200" u="none" strike="noStrike" cap="none">
                        <a:latin typeface="Times New Roman"/>
                        <a:ea typeface="Times New Roman"/>
                        <a:cs typeface="Times New Roman"/>
                        <a:sym typeface="Times New Roman"/>
                      </a:endParaRPr>
                    </a:p>
                    <a:p>
                      <a:pPr marL="0" marR="0" lvl="0" indent="0" algn="l" rtl="0">
                        <a:lnSpc>
                          <a:spcPct val="100000"/>
                        </a:lnSpc>
                        <a:spcBef>
                          <a:spcPts val="30"/>
                        </a:spcBef>
                        <a:spcAft>
                          <a:spcPts val="0"/>
                        </a:spcAft>
                        <a:buClr>
                          <a:schemeClr val="dk1"/>
                        </a:buClr>
                        <a:buSzPts val="2000"/>
                        <a:buFont typeface="Calibri"/>
                        <a:buNone/>
                      </a:pPr>
                      <a:endParaRPr sz="20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1F5F"/>
                        </a:buClr>
                        <a:buSzPts val="2000"/>
                        <a:buFont typeface="Times New Roman"/>
                        <a:buNone/>
                      </a:pPr>
                      <a:r>
                        <a:rPr lang="en-US" sz="2000" u="none" strike="noStrike" cap="none">
                          <a:solidFill>
                            <a:srgbClr val="001F5F"/>
                          </a:solidFill>
                          <a:latin typeface="Times New Roman"/>
                          <a:ea typeface="Times New Roman"/>
                          <a:cs typeface="Times New Roman"/>
                          <a:sym typeface="Times New Roman"/>
                        </a:rPr>
                        <a:t>3</a:t>
                      </a:r>
                      <a:endParaRPr sz="20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158750" marR="152400" lvl="0" indent="-2539" algn="ctr" rtl="0">
                        <a:lnSpc>
                          <a:spcPct val="100000"/>
                        </a:lnSpc>
                        <a:spcBef>
                          <a:spcPts val="0"/>
                        </a:spcBef>
                        <a:spcAft>
                          <a:spcPts val="0"/>
                        </a:spcAft>
                        <a:buClr>
                          <a:schemeClr val="dk1"/>
                        </a:buClr>
                        <a:buSzPts val="1600"/>
                        <a:buFont typeface="Times New Roman"/>
                        <a:buNone/>
                      </a:pPr>
                      <a:r>
                        <a:rPr lang="en-US" sz="1600" u="none" strike="noStrike" cap="none">
                          <a:latin typeface="Times New Roman"/>
                          <a:ea typeface="Times New Roman"/>
                          <a:cs typeface="Times New Roman"/>
                          <a:sym typeface="Times New Roman"/>
                        </a:rPr>
                        <a:t>Effect of printing layer  thickness on water  absorption and  mechanical properties of  3Dprinted wood/PLA  composite materials</a:t>
                      </a:r>
                      <a:endParaRPr sz="1600" u="none" strike="noStrike" cap="none">
                        <a:latin typeface="Times New Roman"/>
                        <a:ea typeface="Times New Roman"/>
                        <a:cs typeface="Times New Roman"/>
                        <a:sym typeface="Times New Roman"/>
                      </a:endParaRPr>
                    </a:p>
                  </a:txBody>
                  <a:tcPr marL="0" marR="0" marT="400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950"/>
                        <a:buFont typeface="Calibri"/>
                        <a:buNone/>
                      </a:pPr>
                      <a:endParaRPr sz="1950" u="none" strike="noStrike" cap="none" dirty="0">
                        <a:latin typeface="Times New Roman"/>
                        <a:ea typeface="Times New Roman"/>
                        <a:cs typeface="Times New Roman"/>
                        <a:sym typeface="Times New Roman"/>
                      </a:endParaRPr>
                    </a:p>
                    <a:p>
                      <a:pPr marL="95250" marR="92710" lvl="0" indent="0" algn="ctr" rtl="0">
                        <a:lnSpc>
                          <a:spcPct val="99400"/>
                        </a:lnSpc>
                        <a:spcBef>
                          <a:spcPts val="5"/>
                        </a:spcBef>
                        <a:spcAft>
                          <a:spcPts val="0"/>
                        </a:spcAft>
                        <a:buClr>
                          <a:schemeClr val="dk1"/>
                        </a:buClr>
                        <a:buSzPts val="1600"/>
                        <a:buFont typeface="Times New Roman"/>
                        <a:buNone/>
                      </a:pPr>
                      <a:r>
                        <a:rPr lang="en-US" sz="1600" u="none" strike="noStrike" cap="none" dirty="0">
                          <a:latin typeface="Times New Roman"/>
                          <a:ea typeface="Times New Roman"/>
                          <a:cs typeface="Times New Roman"/>
                          <a:sym typeface="Times New Roman"/>
                        </a:rPr>
                        <a:t>Nadir </a:t>
                      </a:r>
                      <a:r>
                        <a:rPr lang="en-US" sz="1600" u="none" strike="noStrike" cap="none" dirty="0" err="1">
                          <a:latin typeface="Times New Roman"/>
                          <a:ea typeface="Times New Roman"/>
                          <a:cs typeface="Times New Roman"/>
                          <a:sym typeface="Times New Roman"/>
                        </a:rPr>
                        <a:t>Ayrilmis</a:t>
                      </a:r>
                      <a:r>
                        <a:rPr lang="en-US" sz="1600" u="none" strike="noStrike" cap="none" dirty="0">
                          <a:latin typeface="Times New Roman"/>
                          <a:ea typeface="Times New Roman"/>
                          <a:cs typeface="Times New Roman"/>
                          <a:sym typeface="Times New Roman"/>
                        </a:rPr>
                        <a:t>, Mirko </a:t>
                      </a:r>
                      <a:r>
                        <a:rPr lang="en-US" sz="1600" u="none" strike="noStrike" cap="none" dirty="0" err="1">
                          <a:latin typeface="Times New Roman"/>
                          <a:ea typeface="Times New Roman"/>
                          <a:cs typeface="Times New Roman"/>
                          <a:sym typeface="Times New Roman"/>
                        </a:rPr>
                        <a:t>Kariz</a:t>
                      </a:r>
                      <a:r>
                        <a:rPr lang="en-US" sz="1600" u="none" strike="noStrike" cap="none" dirty="0">
                          <a:latin typeface="Times New Roman"/>
                          <a:ea typeface="Times New Roman"/>
                          <a:cs typeface="Times New Roman"/>
                          <a:sym typeface="Times New Roman"/>
                        </a:rPr>
                        <a:t>, </a:t>
                      </a:r>
                      <a:r>
                        <a:rPr lang="en-US" sz="1600" u="none" strike="noStrike" cap="none" dirty="0" err="1">
                          <a:latin typeface="Times New Roman"/>
                          <a:ea typeface="Times New Roman"/>
                          <a:cs typeface="Times New Roman"/>
                          <a:sym typeface="Times New Roman"/>
                        </a:rPr>
                        <a:t>Jin</a:t>
                      </a:r>
                      <a:r>
                        <a:rPr lang="en-US" sz="1600" u="none" strike="noStrike" cap="none" dirty="0">
                          <a:latin typeface="Times New Roman"/>
                          <a:ea typeface="Times New Roman"/>
                          <a:cs typeface="Times New Roman"/>
                          <a:sym typeface="Times New Roman"/>
                        </a:rPr>
                        <a:t>  </a:t>
                      </a:r>
                      <a:r>
                        <a:rPr lang="en-US" sz="1600" u="none" strike="noStrike" cap="none" dirty="0" err="1">
                          <a:latin typeface="Times New Roman"/>
                          <a:ea typeface="Times New Roman"/>
                          <a:cs typeface="Times New Roman"/>
                          <a:sym typeface="Times New Roman"/>
                        </a:rPr>
                        <a:t>Heon</a:t>
                      </a:r>
                      <a:r>
                        <a:rPr lang="en-US" sz="1600" u="none" strike="noStrike" cap="none" dirty="0">
                          <a:latin typeface="Times New Roman"/>
                          <a:ea typeface="Times New Roman"/>
                          <a:cs typeface="Times New Roman"/>
                          <a:sym typeface="Times New Roman"/>
                        </a:rPr>
                        <a:t> Kwon, </a:t>
                      </a:r>
                      <a:r>
                        <a:rPr lang="en-US" sz="1600" u="none" strike="noStrike" cap="none" dirty="0" err="1">
                          <a:latin typeface="Times New Roman"/>
                          <a:ea typeface="Times New Roman"/>
                          <a:cs typeface="Times New Roman"/>
                          <a:sym typeface="Times New Roman"/>
                        </a:rPr>
                        <a:t>Manja</a:t>
                      </a:r>
                      <a:r>
                        <a:rPr lang="en-US" sz="1600" u="none" strike="noStrike" cap="none" dirty="0">
                          <a:latin typeface="Times New Roman"/>
                          <a:ea typeface="Times New Roman"/>
                          <a:cs typeface="Times New Roman"/>
                          <a:sym typeface="Times New Roman"/>
                        </a:rPr>
                        <a:t> </a:t>
                      </a:r>
                      <a:r>
                        <a:rPr lang="en-US" sz="1600" u="none" strike="noStrike" cap="none" dirty="0" err="1">
                          <a:latin typeface="Times New Roman"/>
                          <a:ea typeface="Times New Roman"/>
                          <a:cs typeface="Times New Roman"/>
                          <a:sym typeface="Times New Roman"/>
                        </a:rPr>
                        <a:t>Kitek</a:t>
                      </a:r>
                      <a:r>
                        <a:rPr lang="en-US" sz="1600" u="none" strike="noStrike" cap="none" dirty="0">
                          <a:latin typeface="Times New Roman"/>
                          <a:ea typeface="Times New Roman"/>
                          <a:cs typeface="Times New Roman"/>
                          <a:sym typeface="Times New Roman"/>
                        </a:rPr>
                        <a:t>  </a:t>
                      </a:r>
                      <a:r>
                        <a:rPr lang="en-US" sz="1600" u="none" strike="noStrike" cap="none" dirty="0" err="1">
                          <a:latin typeface="Times New Roman"/>
                          <a:ea typeface="Times New Roman"/>
                          <a:cs typeface="Times New Roman"/>
                          <a:sym typeface="Times New Roman"/>
                        </a:rPr>
                        <a:t>Kuzman</a:t>
                      </a:r>
                      <a:r>
                        <a:rPr lang="en-US" sz="1600" u="none" strike="noStrike" cap="none" dirty="0">
                          <a:latin typeface="Times New Roman"/>
                          <a:ea typeface="Times New Roman"/>
                          <a:cs typeface="Times New Roman"/>
                          <a:sym typeface="Times New Roman"/>
                        </a:rPr>
                        <a:t>.</a:t>
                      </a:r>
                      <a:endParaRPr sz="1600" u="none" strike="noStrike" cap="none" dirty="0">
                        <a:latin typeface="Times New Roman"/>
                        <a:ea typeface="Times New Roman"/>
                        <a:cs typeface="Times New Roman"/>
                        <a:sym typeface="Times New Roman"/>
                      </a:endParaRPr>
                    </a:p>
                    <a:p>
                      <a:pPr marL="1905" marR="0" lvl="0" indent="0" algn="ctr" rtl="0">
                        <a:lnSpc>
                          <a:spcPct val="100000"/>
                        </a:lnSpc>
                        <a:spcBef>
                          <a:spcPts val="20"/>
                        </a:spcBef>
                        <a:spcAft>
                          <a:spcPts val="0"/>
                        </a:spcAft>
                        <a:buClr>
                          <a:schemeClr val="dk1"/>
                        </a:buClr>
                        <a:buSzPts val="1600"/>
                        <a:buFont typeface="Times New Roman"/>
                        <a:buNone/>
                      </a:pPr>
                      <a:r>
                        <a:rPr lang="en-US" sz="1600" u="none" strike="noStrike" cap="none" dirty="0">
                          <a:latin typeface="Times New Roman"/>
                          <a:ea typeface="Times New Roman"/>
                          <a:cs typeface="Times New Roman"/>
                          <a:sym typeface="Times New Roman"/>
                        </a:rPr>
                        <a:t>Year – 2019</a:t>
                      </a:r>
                      <a:endParaRPr sz="1600" u="none" strike="noStrike" cap="none" dirty="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193675" marR="193675" lvl="0" indent="-1270" algn="ctr" rtl="0">
                        <a:lnSpc>
                          <a:spcPct val="100000"/>
                        </a:lnSpc>
                        <a:spcBef>
                          <a:spcPts val="0"/>
                        </a:spcBef>
                        <a:spcAft>
                          <a:spcPts val="0"/>
                        </a:spcAft>
                        <a:buClr>
                          <a:schemeClr val="dk1"/>
                        </a:buClr>
                        <a:buSzPts val="1600"/>
                        <a:buFont typeface="Times New Roman"/>
                        <a:buNone/>
                      </a:pPr>
                      <a:r>
                        <a:rPr lang="en-US" sz="1600" u="none" strike="noStrike" cap="none" dirty="0">
                          <a:latin typeface="Times New Roman"/>
                          <a:ea typeface="Times New Roman"/>
                          <a:cs typeface="Times New Roman"/>
                          <a:sym typeface="Times New Roman"/>
                        </a:rPr>
                        <a:t>four different printing layers, 0.05 mm, 0.1 mm, 0.2  mm, and 0.3 mm, were used . The increase in the  layer thickness caused bigger gaps, which increased  the porosity in the cross section of the specimen.</a:t>
                      </a:r>
                      <a:endParaRPr sz="1600" u="none" strike="noStrike" cap="none" dirty="0">
                        <a:latin typeface="Times New Roman"/>
                        <a:ea typeface="Times New Roman"/>
                        <a:cs typeface="Times New Roman"/>
                        <a:sym typeface="Times New Roman"/>
                      </a:endParaRPr>
                    </a:p>
                    <a:p>
                      <a:pPr marL="471805" marR="462915" lvl="0" indent="0" algn="ctr" rtl="0">
                        <a:lnSpc>
                          <a:spcPct val="100000"/>
                        </a:lnSpc>
                        <a:spcBef>
                          <a:spcPts val="0"/>
                        </a:spcBef>
                        <a:spcAft>
                          <a:spcPts val="0"/>
                        </a:spcAft>
                        <a:buClr>
                          <a:schemeClr val="dk1"/>
                        </a:buClr>
                        <a:buSzPts val="1600"/>
                        <a:buFont typeface="Times New Roman"/>
                        <a:buNone/>
                      </a:pPr>
                      <a:r>
                        <a:rPr lang="en-US" sz="1600" u="none" strike="noStrike" cap="none" dirty="0">
                          <a:latin typeface="Times New Roman"/>
                          <a:ea typeface="Times New Roman"/>
                          <a:cs typeface="Times New Roman"/>
                          <a:sym typeface="Times New Roman"/>
                        </a:rPr>
                        <a:t>Higher porosity resulted in lower mechanical  properties</a:t>
                      </a:r>
                      <a:endParaRPr sz="1600" u="none" strike="noStrike" cap="none" dirty="0">
                        <a:latin typeface="Times New Roman"/>
                        <a:ea typeface="Times New Roman"/>
                        <a:cs typeface="Times New Roman"/>
                        <a:sym typeface="Times New Roman"/>
                      </a:endParaRPr>
                    </a:p>
                  </a:txBody>
                  <a:tcPr marL="0" marR="0" marT="400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
        <p:nvSpPr>
          <p:cNvPr id="254" name="Google Shape;254;p4"/>
          <p:cNvSpPr/>
          <p:nvPr/>
        </p:nvSpPr>
        <p:spPr>
          <a:xfrm>
            <a:off x="0" y="0"/>
            <a:ext cx="12192000" cy="1052736"/>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LITERATURE SURVEY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5"/>
          <p:cNvSpPr/>
          <p:nvPr/>
        </p:nvSpPr>
        <p:spPr>
          <a:xfrm>
            <a:off x="0" y="0"/>
            <a:ext cx="12192000" cy="1052736"/>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LITERATURE SURVEY</a:t>
            </a:r>
            <a:endParaRPr/>
          </a:p>
        </p:txBody>
      </p:sp>
      <p:graphicFrame>
        <p:nvGraphicFramePr>
          <p:cNvPr id="260" name="Google Shape;260;p5"/>
          <p:cNvGraphicFramePr/>
          <p:nvPr/>
        </p:nvGraphicFramePr>
        <p:xfrm>
          <a:off x="0" y="1052737"/>
          <a:ext cx="12191975" cy="5819460"/>
        </p:xfrm>
        <a:graphic>
          <a:graphicData uri="http://schemas.openxmlformats.org/drawingml/2006/table">
            <a:tbl>
              <a:tblPr>
                <a:noFill/>
                <a:tableStyleId>{B60D89BB-A433-463D-9E44-A3338318B8C5}</a:tableStyleId>
              </a:tblPr>
              <a:tblGrid>
                <a:gridCol w="683825">
                  <a:extLst>
                    <a:ext uri="{9D8B030D-6E8A-4147-A177-3AD203B41FA5}">
                      <a16:colId xmlns:a16="http://schemas.microsoft.com/office/drawing/2014/main" val="20000"/>
                    </a:ext>
                  </a:extLst>
                </a:gridCol>
                <a:gridCol w="2661350">
                  <a:extLst>
                    <a:ext uri="{9D8B030D-6E8A-4147-A177-3AD203B41FA5}">
                      <a16:colId xmlns:a16="http://schemas.microsoft.com/office/drawing/2014/main" val="20001"/>
                    </a:ext>
                  </a:extLst>
                </a:gridCol>
                <a:gridCol w="2863925">
                  <a:extLst>
                    <a:ext uri="{9D8B030D-6E8A-4147-A177-3AD203B41FA5}">
                      <a16:colId xmlns:a16="http://schemas.microsoft.com/office/drawing/2014/main" val="20002"/>
                    </a:ext>
                  </a:extLst>
                </a:gridCol>
                <a:gridCol w="5982875">
                  <a:extLst>
                    <a:ext uri="{9D8B030D-6E8A-4147-A177-3AD203B41FA5}">
                      <a16:colId xmlns:a16="http://schemas.microsoft.com/office/drawing/2014/main" val="20003"/>
                    </a:ext>
                  </a:extLst>
                </a:gridCol>
              </a:tblGrid>
              <a:tr h="1009300">
                <a:tc>
                  <a:txBody>
                    <a:bodyPr/>
                    <a:lstStyle/>
                    <a:p>
                      <a:pPr marL="156210" marR="0" lvl="0" indent="0" algn="l" rtl="0">
                        <a:lnSpc>
                          <a:spcPct val="119500"/>
                        </a:lnSpc>
                        <a:spcBef>
                          <a:spcPts val="0"/>
                        </a:spcBef>
                        <a:spcAft>
                          <a:spcPts val="0"/>
                        </a:spcAft>
                        <a:buClr>
                          <a:srgbClr val="001F5F"/>
                        </a:buClr>
                        <a:buSzPts val="2000"/>
                        <a:buFont typeface="Times New Roman"/>
                        <a:buNone/>
                      </a:pPr>
                      <a:r>
                        <a:rPr lang="en-US" sz="2000" b="1" u="none" strike="noStrike" cap="none">
                          <a:solidFill>
                            <a:srgbClr val="001F5F"/>
                          </a:solidFill>
                          <a:latin typeface="Times New Roman"/>
                          <a:ea typeface="Times New Roman"/>
                          <a:cs typeface="Times New Roman"/>
                          <a:sym typeface="Times New Roman"/>
                        </a:rPr>
                        <a:t>Sl.</a:t>
                      </a:r>
                      <a:endParaRPr sz="2000" u="none" strike="noStrike" cap="none">
                        <a:latin typeface="Times New Roman"/>
                        <a:ea typeface="Times New Roman"/>
                        <a:cs typeface="Times New Roman"/>
                        <a:sym typeface="Times New Roman"/>
                      </a:endParaRPr>
                    </a:p>
                    <a:p>
                      <a:pPr marL="104139" marR="0" lvl="0" indent="0" algn="l" rtl="0">
                        <a:lnSpc>
                          <a:spcPct val="119500"/>
                        </a:lnSpc>
                        <a:spcBef>
                          <a:spcPts val="0"/>
                        </a:spcBef>
                        <a:spcAft>
                          <a:spcPts val="0"/>
                        </a:spcAft>
                        <a:buClr>
                          <a:srgbClr val="001F5F"/>
                        </a:buClr>
                        <a:buSzPts val="2000"/>
                        <a:buFont typeface="Times New Roman"/>
                        <a:buNone/>
                      </a:pPr>
                      <a:r>
                        <a:rPr lang="en-US" sz="2000" b="1" u="none" strike="noStrike" cap="none">
                          <a:solidFill>
                            <a:srgbClr val="001F5F"/>
                          </a:solidFill>
                          <a:latin typeface="Times New Roman"/>
                          <a:ea typeface="Times New Roman"/>
                          <a:cs typeface="Times New Roman"/>
                          <a:sym typeface="Times New Roman"/>
                        </a:rPr>
                        <a:t>No.</a:t>
                      </a:r>
                      <a:endParaRPr sz="2000" u="none" strike="noStrike" cap="none">
                        <a:latin typeface="Times New Roman"/>
                        <a:ea typeface="Times New Roman"/>
                        <a:cs typeface="Times New Roman"/>
                        <a:sym typeface="Times New Roman"/>
                      </a:endParaRPr>
                    </a:p>
                  </a:txBody>
                  <a:tcPr marL="0" marR="0" marT="2438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2700"/>
                        <a:buFont typeface="Calibri"/>
                        <a:buNone/>
                      </a:pPr>
                      <a:endParaRPr sz="2700" u="none" strike="noStrike" cap="none">
                        <a:latin typeface="Times New Roman"/>
                        <a:ea typeface="Times New Roman"/>
                        <a:cs typeface="Times New Roman"/>
                        <a:sym typeface="Times New Roman"/>
                      </a:endParaRPr>
                    </a:p>
                    <a:p>
                      <a:pPr marL="195580" marR="0" lvl="0" indent="0" algn="l" rtl="0">
                        <a:lnSpc>
                          <a:spcPct val="100000"/>
                        </a:lnSpc>
                        <a:spcBef>
                          <a:spcPts val="0"/>
                        </a:spcBef>
                        <a:spcAft>
                          <a:spcPts val="0"/>
                        </a:spcAft>
                        <a:buClr>
                          <a:srgbClr val="001F5F"/>
                        </a:buClr>
                        <a:buSzPts val="2000"/>
                        <a:buFont typeface="Times New Roman"/>
                        <a:buNone/>
                      </a:pPr>
                      <a:r>
                        <a:rPr lang="en-US" sz="2000" b="1" u="none" strike="noStrike" cap="none">
                          <a:solidFill>
                            <a:srgbClr val="001F5F"/>
                          </a:solidFill>
                          <a:latin typeface="Times New Roman"/>
                          <a:ea typeface="Times New Roman"/>
                          <a:cs typeface="Times New Roman"/>
                          <a:sym typeface="Times New Roman"/>
                        </a:rPr>
                        <a:t>Title of the Paper</a:t>
                      </a:r>
                      <a:endParaRPr sz="2000" u="none" strike="noStrike" cap="none">
                        <a:latin typeface="Times New Roman"/>
                        <a:ea typeface="Times New Roman"/>
                        <a:cs typeface="Times New Roman"/>
                        <a:sym typeface="Times New Roman"/>
                      </a:endParaRPr>
                    </a:p>
                  </a:txBody>
                  <a:tcPr marL="0" marR="0" marT="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2700"/>
                        <a:buFont typeface="Calibri"/>
                        <a:buNone/>
                      </a:pPr>
                      <a:endParaRPr sz="2700" u="none" strike="noStrike" cap="none">
                        <a:latin typeface="Times New Roman"/>
                        <a:ea typeface="Times New Roman"/>
                        <a:cs typeface="Times New Roman"/>
                        <a:sym typeface="Times New Roman"/>
                      </a:endParaRPr>
                    </a:p>
                    <a:p>
                      <a:pPr marL="501015" marR="0" lvl="0" indent="0" algn="l" rtl="0">
                        <a:lnSpc>
                          <a:spcPct val="100000"/>
                        </a:lnSpc>
                        <a:spcBef>
                          <a:spcPts val="0"/>
                        </a:spcBef>
                        <a:spcAft>
                          <a:spcPts val="0"/>
                        </a:spcAft>
                        <a:buClr>
                          <a:srgbClr val="001F5F"/>
                        </a:buClr>
                        <a:buSzPts val="2000"/>
                        <a:buFont typeface="Times New Roman"/>
                        <a:buNone/>
                      </a:pPr>
                      <a:r>
                        <a:rPr lang="en-US" sz="2000" b="1" u="none" strike="noStrike" cap="none">
                          <a:solidFill>
                            <a:srgbClr val="001F5F"/>
                          </a:solidFill>
                          <a:latin typeface="Times New Roman"/>
                          <a:ea typeface="Times New Roman"/>
                          <a:cs typeface="Times New Roman"/>
                          <a:sym typeface="Times New Roman"/>
                        </a:rPr>
                        <a:t>Author /Year</a:t>
                      </a:r>
                      <a:endParaRPr sz="2000" u="none" strike="noStrike" cap="none">
                        <a:latin typeface="Times New Roman"/>
                        <a:ea typeface="Times New Roman"/>
                        <a:cs typeface="Times New Roman"/>
                        <a:sym typeface="Times New Roman"/>
                      </a:endParaRPr>
                    </a:p>
                  </a:txBody>
                  <a:tcPr marL="0" marR="0" marT="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2700"/>
                        <a:buFont typeface="Calibri"/>
                        <a:buNone/>
                      </a:pPr>
                      <a:endParaRPr sz="2700" u="none" strike="noStrike" cap="none">
                        <a:latin typeface="Times New Roman"/>
                        <a:ea typeface="Times New Roman"/>
                        <a:cs typeface="Times New Roman"/>
                        <a:sym typeface="Times New Roman"/>
                      </a:endParaRPr>
                    </a:p>
                    <a:p>
                      <a:pPr marL="1905" marR="0" lvl="0" indent="0" algn="ctr" rtl="0">
                        <a:lnSpc>
                          <a:spcPct val="100000"/>
                        </a:lnSpc>
                        <a:spcBef>
                          <a:spcPts val="0"/>
                        </a:spcBef>
                        <a:spcAft>
                          <a:spcPts val="0"/>
                        </a:spcAft>
                        <a:buClr>
                          <a:srgbClr val="001F5F"/>
                        </a:buClr>
                        <a:buSzPts val="2000"/>
                        <a:buFont typeface="Times New Roman"/>
                        <a:buNone/>
                      </a:pPr>
                      <a:r>
                        <a:rPr lang="en-US" sz="2000" b="1" u="none" strike="noStrike" cap="none">
                          <a:solidFill>
                            <a:srgbClr val="001F5F"/>
                          </a:solidFill>
                          <a:latin typeface="Times New Roman"/>
                          <a:ea typeface="Times New Roman"/>
                          <a:cs typeface="Times New Roman"/>
                          <a:sym typeface="Times New Roman"/>
                        </a:rPr>
                        <a:t>Interference</a:t>
                      </a:r>
                      <a:endParaRPr/>
                    </a:p>
                  </a:txBody>
                  <a:tcPr marL="0" marR="0" marT="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479500">
                <a:tc>
                  <a:txBody>
                    <a:bodyPr/>
                    <a:lstStyle/>
                    <a:p>
                      <a:pPr marL="0" marR="0" lvl="0" indent="0" algn="l" rtl="0">
                        <a:lnSpc>
                          <a:spcPct val="100000"/>
                        </a:lnSpc>
                        <a:spcBef>
                          <a:spcPts val="0"/>
                        </a:spcBef>
                        <a:spcAft>
                          <a:spcPts val="0"/>
                        </a:spcAft>
                        <a:buClr>
                          <a:schemeClr val="dk1"/>
                        </a:buClr>
                        <a:buSzPts val="2200"/>
                        <a:buFont typeface="Calibri"/>
                        <a:buNone/>
                      </a:pPr>
                      <a:endParaRPr sz="2200" u="none" strike="noStrike" cap="none">
                        <a:latin typeface="Times New Roman"/>
                        <a:ea typeface="Times New Roman"/>
                        <a:cs typeface="Times New Roman"/>
                        <a:sym typeface="Times New Roman"/>
                      </a:endParaRPr>
                    </a:p>
                    <a:p>
                      <a:pPr marL="0" marR="0" lvl="0" indent="0" algn="l" rtl="0">
                        <a:lnSpc>
                          <a:spcPct val="100000"/>
                        </a:lnSpc>
                        <a:spcBef>
                          <a:spcPts val="20"/>
                        </a:spcBef>
                        <a:spcAft>
                          <a:spcPts val="0"/>
                        </a:spcAft>
                        <a:buClr>
                          <a:schemeClr val="dk1"/>
                        </a:buClr>
                        <a:buSzPts val="2000"/>
                        <a:buFont typeface="Calibri"/>
                        <a:buNone/>
                      </a:pPr>
                      <a:endParaRPr sz="20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1F5F"/>
                        </a:buClr>
                        <a:buSzPts val="2000"/>
                        <a:buFont typeface="Times New Roman"/>
                        <a:buNone/>
                      </a:pPr>
                      <a:r>
                        <a:rPr lang="en-US" sz="2000" u="none" strike="noStrike" cap="none">
                          <a:solidFill>
                            <a:srgbClr val="001F5F"/>
                          </a:solidFill>
                          <a:latin typeface="Times New Roman"/>
                          <a:ea typeface="Times New Roman"/>
                          <a:cs typeface="Times New Roman"/>
                          <a:sym typeface="Times New Roman"/>
                        </a:rPr>
                        <a:t>4</a:t>
                      </a:r>
                      <a:endParaRPr sz="20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134620" marR="129539" lvl="0" indent="4443" algn="ctr" rtl="0">
                        <a:lnSpc>
                          <a:spcPct val="100000"/>
                        </a:lnSpc>
                        <a:spcBef>
                          <a:spcPts val="0"/>
                        </a:spcBef>
                        <a:spcAft>
                          <a:spcPts val="0"/>
                        </a:spcAft>
                        <a:buClr>
                          <a:schemeClr val="dk1"/>
                        </a:buClr>
                        <a:buSzPts val="1600"/>
                        <a:buFont typeface="Times New Roman"/>
                        <a:buNone/>
                      </a:pPr>
                      <a:r>
                        <a:rPr lang="en-US" sz="1600" u="none" strike="noStrike" cap="none">
                          <a:latin typeface="Times New Roman"/>
                          <a:ea typeface="Times New Roman"/>
                          <a:cs typeface="Times New Roman"/>
                          <a:sym typeface="Times New Roman"/>
                        </a:rPr>
                        <a:t>Experimental  characterization of the  mechanical properties of  3Dprinted ABS and  polycarbonate parts</a:t>
                      </a:r>
                      <a:endParaRPr sz="1600" u="none" strike="noStrike" cap="none">
                        <a:latin typeface="Times New Roman"/>
                        <a:ea typeface="Times New Roman"/>
                        <a:cs typeface="Times New Roman"/>
                        <a:sym typeface="Times New Roman"/>
                      </a:endParaRPr>
                    </a:p>
                  </a:txBody>
                  <a:tcPr marL="0" marR="0" marT="1606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199390" marR="191770" lvl="0" indent="-635" algn="ctr" rtl="0">
                        <a:lnSpc>
                          <a:spcPct val="100000"/>
                        </a:lnSpc>
                        <a:spcBef>
                          <a:spcPts val="0"/>
                        </a:spcBef>
                        <a:spcAft>
                          <a:spcPts val="0"/>
                        </a:spcAft>
                        <a:buClr>
                          <a:schemeClr val="dk1"/>
                        </a:buClr>
                        <a:buSzPts val="1600"/>
                        <a:buFont typeface="Times New Roman"/>
                        <a:buNone/>
                      </a:pPr>
                      <a:r>
                        <a:rPr lang="en-US" sz="1600" u="none" strike="noStrike" cap="none">
                          <a:latin typeface="Times New Roman"/>
                          <a:ea typeface="Times New Roman"/>
                          <a:cs typeface="Times New Roman"/>
                          <a:sym typeface="Times New Roman"/>
                        </a:rPr>
                        <a:t>Jason T Cantrell, Sean  Rohde, David Damiani,  Rishi Gurnani, Luke  DiSandro, Josh Anton,  Andie Young, Alex Jerez  Year - 2017</a:t>
                      </a:r>
                      <a:endParaRPr sz="1600" u="none" strike="noStrike" cap="none">
                        <a:latin typeface="Times New Roman"/>
                        <a:ea typeface="Times New Roman"/>
                        <a:cs typeface="Times New Roman"/>
                        <a:sym typeface="Times New Roman"/>
                      </a:endParaRPr>
                    </a:p>
                  </a:txBody>
                  <a:tcPr marL="0" marR="0" marT="381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120014" marR="112395" lvl="0" indent="-635" algn="ctr" rtl="0">
                        <a:lnSpc>
                          <a:spcPct val="100000"/>
                        </a:lnSpc>
                        <a:spcBef>
                          <a:spcPts val="0"/>
                        </a:spcBef>
                        <a:spcAft>
                          <a:spcPts val="0"/>
                        </a:spcAft>
                        <a:buClr>
                          <a:schemeClr val="dk1"/>
                        </a:buClr>
                        <a:buSzPts val="1600"/>
                        <a:buFont typeface="Times New Roman"/>
                        <a:buNone/>
                      </a:pPr>
                      <a:r>
                        <a:rPr lang="en-US" sz="1600" u="none" strike="noStrike" cap="none">
                          <a:latin typeface="Times New Roman"/>
                          <a:ea typeface="Times New Roman"/>
                          <a:cs typeface="Times New Roman"/>
                          <a:sym typeface="Times New Roman"/>
                        </a:rPr>
                        <a:t>This paper aims to present the methodology and results of  the experimental characterization of three-dimensional (3D)  printed acrylonitrile butadiene styrene (ABS) and  polycarbonate (PC) parts utilizing digital image correlation  (DIC)</a:t>
                      </a:r>
                      <a:endParaRPr sz="1600" u="none" strike="noStrike" cap="none">
                        <a:latin typeface="Times New Roman"/>
                        <a:ea typeface="Times New Roman"/>
                        <a:cs typeface="Times New Roman"/>
                        <a:sym typeface="Times New Roman"/>
                      </a:endParaRPr>
                    </a:p>
                  </a:txBody>
                  <a:tcPr marL="0" marR="0" marT="1606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494550">
                <a:tc>
                  <a:txBody>
                    <a:bodyPr/>
                    <a:lstStyle/>
                    <a:p>
                      <a:pPr marL="0" marR="0" lvl="0" indent="0" algn="l" rtl="0">
                        <a:lnSpc>
                          <a:spcPct val="100000"/>
                        </a:lnSpc>
                        <a:spcBef>
                          <a:spcPts val="0"/>
                        </a:spcBef>
                        <a:spcAft>
                          <a:spcPts val="0"/>
                        </a:spcAft>
                        <a:buClr>
                          <a:schemeClr val="dk1"/>
                        </a:buClr>
                        <a:buSzPts val="2200"/>
                        <a:buFont typeface="Calibri"/>
                        <a:buNone/>
                      </a:pPr>
                      <a:endParaRPr sz="22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200"/>
                        <a:buFont typeface="Calibri"/>
                        <a:buNone/>
                      </a:pPr>
                      <a:endParaRPr sz="2200" u="none" strike="noStrike" cap="none">
                        <a:latin typeface="Times New Roman"/>
                        <a:ea typeface="Times New Roman"/>
                        <a:cs typeface="Times New Roman"/>
                        <a:sym typeface="Times New Roman"/>
                      </a:endParaRPr>
                    </a:p>
                    <a:p>
                      <a:pPr marL="0" marR="0" lvl="0" indent="0" algn="ctr" rtl="0">
                        <a:lnSpc>
                          <a:spcPct val="100000"/>
                        </a:lnSpc>
                        <a:spcBef>
                          <a:spcPts val="1610"/>
                        </a:spcBef>
                        <a:spcAft>
                          <a:spcPts val="0"/>
                        </a:spcAft>
                        <a:buClr>
                          <a:srgbClr val="001F5F"/>
                        </a:buClr>
                        <a:buSzPts val="2000"/>
                        <a:buFont typeface="Times New Roman"/>
                        <a:buNone/>
                      </a:pPr>
                      <a:r>
                        <a:rPr lang="en-US" sz="2000" u="none" strike="noStrike" cap="none">
                          <a:solidFill>
                            <a:srgbClr val="001F5F"/>
                          </a:solidFill>
                          <a:latin typeface="Times New Roman"/>
                          <a:ea typeface="Times New Roman"/>
                          <a:cs typeface="Times New Roman"/>
                          <a:sym typeface="Times New Roman"/>
                        </a:rPr>
                        <a:t>5</a:t>
                      </a:r>
                      <a:endParaRPr sz="20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800"/>
                        <a:buFont typeface="Calibri"/>
                        <a:buNone/>
                      </a:pPr>
                      <a:endParaRPr sz="1800" u="none" strike="noStrike" cap="none">
                        <a:latin typeface="Times New Roman"/>
                        <a:ea typeface="Times New Roman"/>
                        <a:cs typeface="Times New Roman"/>
                        <a:sym typeface="Times New Roman"/>
                      </a:endParaRPr>
                    </a:p>
                    <a:p>
                      <a:pPr marL="0" marR="0" lvl="0" indent="0" algn="l" rtl="0">
                        <a:lnSpc>
                          <a:spcPct val="100000"/>
                        </a:lnSpc>
                        <a:spcBef>
                          <a:spcPts val="20"/>
                        </a:spcBef>
                        <a:spcAft>
                          <a:spcPts val="0"/>
                        </a:spcAft>
                        <a:buClr>
                          <a:schemeClr val="dk1"/>
                        </a:buClr>
                        <a:buSzPts val="1700"/>
                        <a:buFont typeface="Calibri"/>
                        <a:buNone/>
                      </a:pPr>
                      <a:endParaRPr sz="1700" u="none" strike="noStrike" cap="none">
                        <a:latin typeface="Times New Roman"/>
                        <a:ea typeface="Times New Roman"/>
                        <a:cs typeface="Times New Roman"/>
                        <a:sym typeface="Times New Roman"/>
                      </a:endParaRPr>
                    </a:p>
                    <a:p>
                      <a:pPr marL="125729" marR="117475" lvl="0" indent="0" algn="ctr" rtl="0">
                        <a:lnSpc>
                          <a:spcPct val="100000"/>
                        </a:lnSpc>
                        <a:spcBef>
                          <a:spcPts val="0"/>
                        </a:spcBef>
                        <a:spcAft>
                          <a:spcPts val="0"/>
                        </a:spcAft>
                        <a:buClr>
                          <a:schemeClr val="dk1"/>
                        </a:buClr>
                        <a:buSzPts val="1600"/>
                        <a:buFont typeface="Times New Roman"/>
                        <a:buNone/>
                      </a:pPr>
                      <a:r>
                        <a:rPr lang="en-US" sz="1600" u="none" strike="noStrike" cap="none">
                          <a:latin typeface="Times New Roman"/>
                          <a:ea typeface="Times New Roman"/>
                          <a:cs typeface="Times New Roman"/>
                          <a:sym typeface="Times New Roman"/>
                        </a:rPr>
                        <a:t>Mechanical properties of  3D printed polylactic  acid product for various  infill design parameters</a:t>
                      </a:r>
                      <a:endParaRPr sz="16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800"/>
                        <a:buFont typeface="Calibri"/>
                        <a:buNone/>
                      </a:pPr>
                      <a:endParaRPr sz="18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800"/>
                        <a:buFont typeface="Calibri"/>
                        <a:buNone/>
                      </a:pPr>
                      <a:endParaRPr sz="1800" u="none" strike="noStrike" cap="none">
                        <a:latin typeface="Times New Roman"/>
                        <a:ea typeface="Times New Roman"/>
                        <a:cs typeface="Times New Roman"/>
                        <a:sym typeface="Times New Roman"/>
                      </a:endParaRPr>
                    </a:p>
                    <a:p>
                      <a:pPr marL="741680" marR="342265" lvl="0" indent="-387350" algn="l" rtl="0">
                        <a:lnSpc>
                          <a:spcPct val="101400"/>
                        </a:lnSpc>
                        <a:spcBef>
                          <a:spcPts val="0"/>
                        </a:spcBef>
                        <a:spcAft>
                          <a:spcPts val="0"/>
                        </a:spcAft>
                        <a:buClr>
                          <a:schemeClr val="dk1"/>
                        </a:buClr>
                        <a:buSzPts val="1600"/>
                        <a:buFont typeface="Times New Roman"/>
                        <a:buNone/>
                      </a:pPr>
                      <a:r>
                        <a:rPr lang="en-US" sz="1600" u="none" strike="noStrike" cap="none">
                          <a:latin typeface="Times New Roman"/>
                          <a:ea typeface="Times New Roman"/>
                          <a:cs typeface="Times New Roman"/>
                          <a:sym typeface="Times New Roman"/>
                        </a:rPr>
                        <a:t>TJ Suteja, A Soesanti  Year - 2020</a:t>
                      </a:r>
                      <a:endParaRPr sz="16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2650"/>
                        <a:buFont typeface="Calibri"/>
                        <a:buNone/>
                      </a:pPr>
                      <a:endParaRPr sz="2650" u="none" strike="noStrike" cap="none">
                        <a:latin typeface="Times New Roman"/>
                        <a:ea typeface="Times New Roman"/>
                        <a:cs typeface="Times New Roman"/>
                        <a:sym typeface="Times New Roman"/>
                      </a:endParaRPr>
                    </a:p>
                    <a:p>
                      <a:pPr marL="104775" marR="103504" lvl="0" indent="3175" algn="ctr" rtl="0">
                        <a:lnSpc>
                          <a:spcPct val="100000"/>
                        </a:lnSpc>
                        <a:spcBef>
                          <a:spcPts val="0"/>
                        </a:spcBef>
                        <a:spcAft>
                          <a:spcPts val="0"/>
                        </a:spcAft>
                        <a:buClr>
                          <a:schemeClr val="dk1"/>
                        </a:buClr>
                        <a:buSzPts val="1600"/>
                        <a:buFont typeface="Times New Roman"/>
                        <a:buNone/>
                      </a:pPr>
                      <a:r>
                        <a:rPr lang="en-US" sz="1600" u="none" strike="noStrike" cap="none">
                          <a:latin typeface="Times New Roman"/>
                          <a:ea typeface="Times New Roman"/>
                          <a:cs typeface="Times New Roman"/>
                          <a:sym typeface="Times New Roman"/>
                        </a:rPr>
                        <a:t>A literature review was performed based on the current  research that investigates the 3D printing process of PLA.  Based on the literature review, the infill design parameters  are considered as important parameters and discussed in this  research.</a:t>
                      </a:r>
                      <a:endParaRPr sz="1600" u="none" strike="noStrike" cap="none">
                        <a:latin typeface="Times New Roman"/>
                        <a:ea typeface="Times New Roman"/>
                        <a:cs typeface="Times New Roman"/>
                        <a:sym typeface="Times New Roman"/>
                      </a:endParaRPr>
                    </a:p>
                  </a:txBody>
                  <a:tcPr marL="0" marR="0" marT="50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821900">
                <a:tc>
                  <a:txBody>
                    <a:bodyPr/>
                    <a:lstStyle/>
                    <a:p>
                      <a:pPr marL="0" marR="0" lvl="0" indent="0" algn="ctr" rtl="0">
                        <a:lnSpc>
                          <a:spcPct val="100000"/>
                        </a:lnSpc>
                        <a:spcBef>
                          <a:spcPts val="0"/>
                        </a:spcBef>
                        <a:spcAft>
                          <a:spcPts val="0"/>
                        </a:spcAft>
                        <a:buClr>
                          <a:schemeClr val="dk1"/>
                        </a:buClr>
                        <a:buSzPts val="2000"/>
                        <a:buFont typeface="Calibri"/>
                        <a:buNone/>
                      </a:pPr>
                      <a:endParaRPr sz="2000" u="none" strike="noStrike" cap="none">
                        <a:latin typeface="Times New Roman"/>
                        <a:ea typeface="Times New Roman"/>
                        <a:cs typeface="Times New Roman"/>
                        <a:sym typeface="Times New Roman"/>
                      </a:endParaRPr>
                    </a:p>
                    <a:p>
                      <a:pPr marL="0" marR="0" lvl="0" indent="0" algn="ctr" rtl="0">
                        <a:lnSpc>
                          <a:spcPct val="100000"/>
                        </a:lnSpc>
                        <a:spcBef>
                          <a:spcPts val="1610"/>
                        </a:spcBef>
                        <a:spcAft>
                          <a:spcPts val="0"/>
                        </a:spcAft>
                        <a:buClr>
                          <a:schemeClr val="dk1"/>
                        </a:buClr>
                        <a:buSzPts val="2000"/>
                        <a:buFont typeface="Times New Roman"/>
                        <a:buNone/>
                      </a:pPr>
                      <a:r>
                        <a:rPr lang="en-US" sz="2000" u="none" strike="noStrike" cap="none">
                          <a:latin typeface="Times New Roman"/>
                          <a:ea typeface="Times New Roman"/>
                          <a:cs typeface="Times New Roman"/>
                          <a:sym typeface="Times New Roman"/>
                        </a:rPr>
                        <a:t>6</a:t>
                      </a:r>
                      <a:endParaRPr sz="20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119379" marR="111125" lvl="0" indent="0" algn="ctr" rtl="0">
                        <a:lnSpc>
                          <a:spcPct val="100000"/>
                        </a:lnSpc>
                        <a:spcBef>
                          <a:spcPts val="0"/>
                        </a:spcBef>
                        <a:spcAft>
                          <a:spcPts val="0"/>
                        </a:spcAft>
                        <a:buClr>
                          <a:srgbClr val="252525"/>
                        </a:buClr>
                        <a:buSzPts val="1600"/>
                        <a:buFont typeface="Times New Roman"/>
                        <a:buNone/>
                      </a:pPr>
                      <a:r>
                        <a:rPr lang="en-US" sz="1600" u="none" strike="noStrike" cap="none">
                          <a:solidFill>
                            <a:srgbClr val="252525"/>
                          </a:solidFill>
                          <a:latin typeface="Times New Roman"/>
                          <a:ea typeface="Times New Roman"/>
                          <a:cs typeface="Times New Roman"/>
                          <a:sym typeface="Times New Roman"/>
                        </a:rPr>
                        <a:t>Mechanical Properties of  3D-Printing Polylactic  Acid Parts subjected to  Bending Stress and  Fatigue Testing</a:t>
                      </a:r>
                      <a:endParaRPr sz="1600" u="none" strike="noStrike" cap="none">
                        <a:latin typeface="Times New Roman"/>
                        <a:ea typeface="Times New Roman"/>
                        <a:cs typeface="Times New Roman"/>
                        <a:sym typeface="Times New Roman"/>
                      </a:endParaRPr>
                    </a:p>
                  </a:txBody>
                  <a:tcPr marL="0" marR="0" marT="1606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144145" marR="132715" lvl="0" indent="51433" algn="ctr" rtl="0">
                        <a:lnSpc>
                          <a:spcPct val="100000"/>
                        </a:lnSpc>
                        <a:spcBef>
                          <a:spcPts val="0"/>
                        </a:spcBef>
                        <a:spcAft>
                          <a:spcPts val="0"/>
                        </a:spcAft>
                        <a:buClr>
                          <a:srgbClr val="0C0C0C"/>
                        </a:buClr>
                        <a:buSzPts val="1600"/>
                        <a:buFont typeface="Times New Roman"/>
                        <a:buNone/>
                      </a:pPr>
                      <a:r>
                        <a:rPr lang="en-US" sz="1600" b="0" u="none" strike="noStrike" cap="none">
                          <a:solidFill>
                            <a:srgbClr val="0C0C0C"/>
                          </a:solidFill>
                          <a:latin typeface="Times New Roman"/>
                          <a:ea typeface="Times New Roman"/>
                          <a:cs typeface="Times New Roman"/>
                          <a:sym typeface="Times New Roman"/>
                        </a:rPr>
                        <a:t>J. Antonio Travieso-  Rodriguez,Ramon Jerez-  Mesa,Jordi Llumà,Oriol  Traver-Ramos,Giovanni  Gomez-Gras andJoan  Josep </a:t>
                      </a:r>
                      <a:r>
                        <a:rPr lang="en-US" sz="1600" b="0" u="sng" strike="noStrike" cap="none">
                          <a:solidFill>
                            <a:srgbClr val="0C0C0C"/>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Roa Rovira</a:t>
                      </a:r>
                      <a:endParaRPr sz="1600" b="0" u="sng" strike="noStrike" cap="none">
                        <a:solidFill>
                          <a:srgbClr val="0C0C0C"/>
                        </a:solidFill>
                        <a:latin typeface="Times New Roman"/>
                        <a:ea typeface="Times New Roman"/>
                        <a:cs typeface="Times New Roman"/>
                        <a:sym typeface="Times New Roman"/>
                      </a:endParaRPr>
                    </a:p>
                    <a:p>
                      <a:pPr marL="144145" marR="132715" lvl="0" indent="51433" algn="ctr" rtl="0">
                        <a:lnSpc>
                          <a:spcPct val="100000"/>
                        </a:lnSpc>
                        <a:spcBef>
                          <a:spcPts val="0"/>
                        </a:spcBef>
                        <a:spcAft>
                          <a:spcPts val="0"/>
                        </a:spcAft>
                        <a:buClr>
                          <a:srgbClr val="0C0C0C"/>
                        </a:buClr>
                        <a:buSzPts val="1600"/>
                        <a:buFont typeface="Times New Roman"/>
                        <a:buNone/>
                      </a:pPr>
                      <a:r>
                        <a:rPr lang="en-US" sz="1600" b="0" u="sng" strike="noStrike" cap="none">
                          <a:solidFill>
                            <a:srgbClr val="0C0C0C"/>
                          </a:solidFill>
                          <a:latin typeface="Times New Roman"/>
                          <a:ea typeface="Times New Roman"/>
                          <a:cs typeface="Times New Roman"/>
                          <a:sym typeface="Times New Roman"/>
                        </a:rPr>
                        <a:t>Year - 2019</a:t>
                      </a:r>
                      <a:endParaRPr sz="1600" b="0" u="none" strike="noStrike" cap="none">
                        <a:solidFill>
                          <a:srgbClr val="0C0C0C"/>
                        </a:solidFill>
                        <a:latin typeface="Times New Roman"/>
                        <a:ea typeface="Times New Roman"/>
                        <a:cs typeface="Times New Roman"/>
                        <a:sym typeface="Times New Roman"/>
                      </a:endParaRPr>
                    </a:p>
                  </a:txBody>
                  <a:tcPr marL="0" marR="0" marT="381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92710" marR="89535" lvl="0" indent="-1905" algn="ctr" rtl="0">
                        <a:lnSpc>
                          <a:spcPct val="100000"/>
                        </a:lnSpc>
                        <a:spcBef>
                          <a:spcPts val="0"/>
                        </a:spcBef>
                        <a:spcAft>
                          <a:spcPts val="0"/>
                        </a:spcAft>
                        <a:buClr>
                          <a:srgbClr val="252525"/>
                        </a:buClr>
                        <a:buSzPts val="1600"/>
                        <a:buFont typeface="Times New Roman"/>
                        <a:buNone/>
                      </a:pPr>
                      <a:r>
                        <a:rPr lang="en-US" sz="1600" u="none" strike="noStrike" cap="none">
                          <a:solidFill>
                            <a:srgbClr val="252525"/>
                          </a:solidFill>
                          <a:latin typeface="Times New Roman"/>
                          <a:ea typeface="Times New Roman"/>
                          <a:cs typeface="Times New Roman"/>
                          <a:sym typeface="Times New Roman"/>
                        </a:rPr>
                        <a:t>layer orientation is the most influential parameter, followed  by layer height, filament width, and printing velocity,  whereas the fill density and infill pattern show no significant  influence. Finally, the fatigue fracture behavior is  evaluated.</a:t>
                      </a:r>
                      <a:endParaRPr sz="1600" u="none" strike="noStrike" cap="none">
                        <a:latin typeface="Times New Roman"/>
                        <a:ea typeface="Times New Roman"/>
                        <a:cs typeface="Times New Roman"/>
                        <a:sym typeface="Times New Roman"/>
                      </a:endParaRPr>
                    </a:p>
                  </a:txBody>
                  <a:tcPr marL="0" marR="0" marT="1606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6"/>
          <p:cNvSpPr/>
          <p:nvPr/>
        </p:nvSpPr>
        <p:spPr>
          <a:xfrm>
            <a:off x="0" y="0"/>
            <a:ext cx="12192000" cy="1052736"/>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LITERATURE SURVEY</a:t>
            </a:r>
            <a:endParaRPr/>
          </a:p>
        </p:txBody>
      </p:sp>
      <p:graphicFrame>
        <p:nvGraphicFramePr>
          <p:cNvPr id="266" name="Google Shape;266;p6"/>
          <p:cNvGraphicFramePr/>
          <p:nvPr/>
        </p:nvGraphicFramePr>
        <p:xfrm>
          <a:off x="1" y="1052736"/>
          <a:ext cx="12192000" cy="5781695"/>
        </p:xfrm>
        <a:graphic>
          <a:graphicData uri="http://schemas.openxmlformats.org/drawingml/2006/table">
            <a:tbl>
              <a:tblPr>
                <a:noFill/>
                <a:tableStyleId>{B60D89BB-A433-463D-9E44-A3338318B8C5}</a:tableStyleId>
              </a:tblPr>
              <a:tblGrid>
                <a:gridCol w="812375">
                  <a:extLst>
                    <a:ext uri="{9D8B030D-6E8A-4147-A177-3AD203B41FA5}">
                      <a16:colId xmlns:a16="http://schemas.microsoft.com/office/drawing/2014/main" val="20000"/>
                    </a:ext>
                  </a:extLst>
                </a:gridCol>
                <a:gridCol w="2593300">
                  <a:extLst>
                    <a:ext uri="{9D8B030D-6E8A-4147-A177-3AD203B41FA5}">
                      <a16:colId xmlns:a16="http://schemas.microsoft.com/office/drawing/2014/main" val="20001"/>
                    </a:ext>
                  </a:extLst>
                </a:gridCol>
                <a:gridCol w="2791200">
                  <a:extLst>
                    <a:ext uri="{9D8B030D-6E8A-4147-A177-3AD203B41FA5}">
                      <a16:colId xmlns:a16="http://schemas.microsoft.com/office/drawing/2014/main" val="20002"/>
                    </a:ext>
                  </a:extLst>
                </a:gridCol>
                <a:gridCol w="5995125">
                  <a:extLst>
                    <a:ext uri="{9D8B030D-6E8A-4147-A177-3AD203B41FA5}">
                      <a16:colId xmlns:a16="http://schemas.microsoft.com/office/drawing/2014/main" val="20003"/>
                    </a:ext>
                  </a:extLst>
                </a:gridCol>
              </a:tblGrid>
              <a:tr h="776600">
                <a:tc>
                  <a:txBody>
                    <a:bodyPr/>
                    <a:lstStyle/>
                    <a:p>
                      <a:pPr marL="156210" marR="0" lvl="0" indent="0" algn="l" rtl="0">
                        <a:lnSpc>
                          <a:spcPct val="119500"/>
                        </a:lnSpc>
                        <a:spcBef>
                          <a:spcPts val="0"/>
                        </a:spcBef>
                        <a:spcAft>
                          <a:spcPts val="0"/>
                        </a:spcAft>
                        <a:buClr>
                          <a:srgbClr val="001F5F"/>
                        </a:buClr>
                        <a:buSzPts val="2000"/>
                        <a:buFont typeface="Times New Roman"/>
                        <a:buNone/>
                      </a:pPr>
                      <a:r>
                        <a:rPr lang="en-US" sz="2000" b="1" u="none" strike="noStrike" cap="none">
                          <a:solidFill>
                            <a:srgbClr val="001F5F"/>
                          </a:solidFill>
                          <a:latin typeface="Times New Roman"/>
                          <a:ea typeface="Times New Roman"/>
                          <a:cs typeface="Times New Roman"/>
                          <a:sym typeface="Times New Roman"/>
                        </a:rPr>
                        <a:t>Sl.</a:t>
                      </a:r>
                      <a:endParaRPr sz="2000" u="none" strike="noStrike" cap="none">
                        <a:latin typeface="Times New Roman"/>
                        <a:ea typeface="Times New Roman"/>
                        <a:cs typeface="Times New Roman"/>
                        <a:sym typeface="Times New Roman"/>
                      </a:endParaRPr>
                    </a:p>
                    <a:p>
                      <a:pPr marL="104139" marR="0" lvl="0" indent="0" algn="l" rtl="0">
                        <a:lnSpc>
                          <a:spcPct val="119500"/>
                        </a:lnSpc>
                        <a:spcBef>
                          <a:spcPts val="0"/>
                        </a:spcBef>
                        <a:spcAft>
                          <a:spcPts val="0"/>
                        </a:spcAft>
                        <a:buClr>
                          <a:srgbClr val="001F5F"/>
                        </a:buClr>
                        <a:buSzPts val="2000"/>
                        <a:buFont typeface="Times New Roman"/>
                        <a:buNone/>
                      </a:pPr>
                      <a:r>
                        <a:rPr lang="en-US" sz="2000" b="1" u="none" strike="noStrike" cap="none">
                          <a:solidFill>
                            <a:srgbClr val="001F5F"/>
                          </a:solidFill>
                          <a:latin typeface="Times New Roman"/>
                          <a:ea typeface="Times New Roman"/>
                          <a:cs typeface="Times New Roman"/>
                          <a:sym typeface="Times New Roman"/>
                        </a:rPr>
                        <a:t>No.</a:t>
                      </a:r>
                      <a:endParaRPr sz="2000" u="none" strike="noStrike" cap="none">
                        <a:latin typeface="Times New Roman"/>
                        <a:ea typeface="Times New Roman"/>
                        <a:cs typeface="Times New Roman"/>
                        <a:sym typeface="Times New Roman"/>
                      </a:endParaRPr>
                    </a:p>
                  </a:txBody>
                  <a:tcPr marL="0" marR="0" marT="2438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2700"/>
                        <a:buFont typeface="Calibri"/>
                        <a:buNone/>
                      </a:pPr>
                      <a:endParaRPr sz="2700" u="none" strike="noStrike" cap="none">
                        <a:latin typeface="Times New Roman"/>
                        <a:ea typeface="Times New Roman"/>
                        <a:cs typeface="Times New Roman"/>
                        <a:sym typeface="Times New Roman"/>
                      </a:endParaRPr>
                    </a:p>
                    <a:p>
                      <a:pPr marL="195580" marR="0" lvl="0" indent="0" algn="l" rtl="0">
                        <a:lnSpc>
                          <a:spcPct val="100000"/>
                        </a:lnSpc>
                        <a:spcBef>
                          <a:spcPts val="0"/>
                        </a:spcBef>
                        <a:spcAft>
                          <a:spcPts val="0"/>
                        </a:spcAft>
                        <a:buClr>
                          <a:srgbClr val="001F5F"/>
                        </a:buClr>
                        <a:buSzPts val="2000"/>
                        <a:buFont typeface="Times New Roman"/>
                        <a:buNone/>
                      </a:pPr>
                      <a:r>
                        <a:rPr lang="en-US" sz="2000" b="1" u="none" strike="noStrike" cap="none">
                          <a:solidFill>
                            <a:srgbClr val="001F5F"/>
                          </a:solidFill>
                          <a:latin typeface="Times New Roman"/>
                          <a:ea typeface="Times New Roman"/>
                          <a:cs typeface="Times New Roman"/>
                          <a:sym typeface="Times New Roman"/>
                        </a:rPr>
                        <a:t>Title of the Paper</a:t>
                      </a:r>
                      <a:endParaRPr sz="2000" u="none" strike="noStrike" cap="none">
                        <a:latin typeface="Times New Roman"/>
                        <a:ea typeface="Times New Roman"/>
                        <a:cs typeface="Times New Roman"/>
                        <a:sym typeface="Times New Roman"/>
                      </a:endParaRPr>
                    </a:p>
                  </a:txBody>
                  <a:tcPr marL="0" marR="0" marT="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2700"/>
                        <a:buFont typeface="Calibri"/>
                        <a:buNone/>
                      </a:pPr>
                      <a:endParaRPr sz="2700" u="none" strike="noStrike" cap="none">
                        <a:latin typeface="Times New Roman"/>
                        <a:ea typeface="Times New Roman"/>
                        <a:cs typeface="Times New Roman"/>
                        <a:sym typeface="Times New Roman"/>
                      </a:endParaRPr>
                    </a:p>
                    <a:p>
                      <a:pPr marL="501015" marR="0" lvl="0" indent="0" algn="l" rtl="0">
                        <a:lnSpc>
                          <a:spcPct val="100000"/>
                        </a:lnSpc>
                        <a:spcBef>
                          <a:spcPts val="0"/>
                        </a:spcBef>
                        <a:spcAft>
                          <a:spcPts val="0"/>
                        </a:spcAft>
                        <a:buClr>
                          <a:srgbClr val="001F5F"/>
                        </a:buClr>
                        <a:buSzPts val="2000"/>
                        <a:buFont typeface="Times New Roman"/>
                        <a:buNone/>
                      </a:pPr>
                      <a:r>
                        <a:rPr lang="en-US" sz="2000" b="1" u="none" strike="noStrike" cap="none">
                          <a:solidFill>
                            <a:srgbClr val="001F5F"/>
                          </a:solidFill>
                          <a:latin typeface="Times New Roman"/>
                          <a:ea typeface="Times New Roman"/>
                          <a:cs typeface="Times New Roman"/>
                          <a:sym typeface="Times New Roman"/>
                        </a:rPr>
                        <a:t>Author /Year</a:t>
                      </a:r>
                      <a:endParaRPr sz="2000" u="none" strike="noStrike" cap="none">
                        <a:latin typeface="Times New Roman"/>
                        <a:ea typeface="Times New Roman"/>
                        <a:cs typeface="Times New Roman"/>
                        <a:sym typeface="Times New Roman"/>
                      </a:endParaRPr>
                    </a:p>
                  </a:txBody>
                  <a:tcPr marL="0" marR="0" marT="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2700"/>
                        <a:buFont typeface="Calibri"/>
                        <a:buNone/>
                      </a:pPr>
                      <a:endParaRPr sz="2700" u="none" strike="noStrike" cap="none">
                        <a:latin typeface="Times New Roman"/>
                        <a:ea typeface="Times New Roman"/>
                        <a:cs typeface="Times New Roman"/>
                        <a:sym typeface="Times New Roman"/>
                      </a:endParaRPr>
                    </a:p>
                    <a:p>
                      <a:pPr marL="1905" marR="0" lvl="0" indent="0" algn="ctr" rtl="0">
                        <a:lnSpc>
                          <a:spcPct val="100000"/>
                        </a:lnSpc>
                        <a:spcBef>
                          <a:spcPts val="0"/>
                        </a:spcBef>
                        <a:spcAft>
                          <a:spcPts val="0"/>
                        </a:spcAft>
                        <a:buClr>
                          <a:srgbClr val="001F5F"/>
                        </a:buClr>
                        <a:buSzPts val="2000"/>
                        <a:buFont typeface="Times New Roman"/>
                        <a:buNone/>
                      </a:pPr>
                      <a:r>
                        <a:rPr lang="en-US" sz="2000" b="1" u="none" strike="noStrike" cap="none">
                          <a:solidFill>
                            <a:srgbClr val="001F5F"/>
                          </a:solidFill>
                          <a:latin typeface="Times New Roman"/>
                          <a:ea typeface="Times New Roman"/>
                          <a:cs typeface="Times New Roman"/>
                          <a:sym typeface="Times New Roman"/>
                        </a:rPr>
                        <a:t>Interference</a:t>
                      </a:r>
                      <a:endParaRPr sz="2000" u="none" strike="noStrike" cap="none">
                        <a:latin typeface="Times New Roman"/>
                        <a:ea typeface="Times New Roman"/>
                        <a:cs typeface="Times New Roman"/>
                        <a:sym typeface="Times New Roman"/>
                      </a:endParaRPr>
                    </a:p>
                  </a:txBody>
                  <a:tcPr marL="0" marR="0" marT="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497650">
                <a:tc>
                  <a:txBody>
                    <a:bodyPr/>
                    <a:lstStyle/>
                    <a:p>
                      <a:pPr marL="0" marR="0" lvl="0" indent="0" algn="l" rtl="0">
                        <a:lnSpc>
                          <a:spcPct val="100000"/>
                        </a:lnSpc>
                        <a:spcBef>
                          <a:spcPts val="0"/>
                        </a:spcBef>
                        <a:spcAft>
                          <a:spcPts val="0"/>
                        </a:spcAft>
                        <a:buClr>
                          <a:schemeClr val="dk1"/>
                        </a:buClr>
                        <a:buSzPts val="2200"/>
                        <a:buFont typeface="Calibri"/>
                        <a:buNone/>
                      </a:pPr>
                      <a:endParaRPr sz="22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850"/>
                        <a:buFont typeface="Calibri"/>
                        <a:buNone/>
                      </a:pPr>
                      <a:endParaRPr sz="285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1F5F"/>
                        </a:buClr>
                        <a:buSzPts val="2000"/>
                        <a:buFont typeface="Times New Roman"/>
                        <a:buNone/>
                      </a:pPr>
                      <a:r>
                        <a:rPr lang="en-US" sz="2000" u="none" strike="noStrike" cap="none">
                          <a:solidFill>
                            <a:srgbClr val="001F5F"/>
                          </a:solidFill>
                          <a:latin typeface="Times New Roman"/>
                          <a:ea typeface="Times New Roman"/>
                          <a:cs typeface="Times New Roman"/>
                          <a:sym typeface="Times New Roman"/>
                        </a:rPr>
                        <a:t>7</a:t>
                      </a:r>
                      <a:endParaRPr sz="20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800"/>
                        <a:buFont typeface="Calibri"/>
                        <a:buNone/>
                      </a:pPr>
                      <a:endParaRPr sz="1800" u="none" strike="noStrike" cap="none">
                        <a:latin typeface="Times New Roman"/>
                        <a:ea typeface="Times New Roman"/>
                        <a:cs typeface="Times New Roman"/>
                        <a:sym typeface="Times New Roman"/>
                      </a:endParaRPr>
                    </a:p>
                    <a:p>
                      <a:pPr marL="229234" marR="117475" lvl="0" indent="-104138" algn="l" rtl="0">
                        <a:lnSpc>
                          <a:spcPct val="100000"/>
                        </a:lnSpc>
                        <a:spcBef>
                          <a:spcPts val="1115"/>
                        </a:spcBef>
                        <a:spcAft>
                          <a:spcPts val="0"/>
                        </a:spcAft>
                        <a:buClr>
                          <a:schemeClr val="dk1"/>
                        </a:buClr>
                        <a:buSzPts val="1600"/>
                        <a:buFont typeface="Times New Roman"/>
                        <a:buNone/>
                      </a:pPr>
                      <a:r>
                        <a:rPr lang="en-US" sz="1600" u="none" strike="noStrike" cap="none">
                          <a:latin typeface="Times New Roman"/>
                          <a:ea typeface="Times New Roman"/>
                          <a:cs typeface="Times New Roman"/>
                          <a:sym typeface="Times New Roman"/>
                        </a:rPr>
                        <a:t>Mechanical properties of  3D printed polymer  specimensV</a:t>
                      </a:r>
                      <a:endParaRPr sz="16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900"/>
                        <a:buFont typeface="Calibri"/>
                        <a:buNone/>
                      </a:pPr>
                      <a:endParaRPr sz="1900" u="none" strike="noStrike" cap="none">
                        <a:latin typeface="Times New Roman"/>
                        <a:ea typeface="Times New Roman"/>
                        <a:cs typeface="Times New Roman"/>
                        <a:sym typeface="Times New Roman"/>
                      </a:endParaRPr>
                    </a:p>
                    <a:p>
                      <a:pPr marL="92075" marR="104139" lvl="0" indent="0" algn="l" rtl="0">
                        <a:lnSpc>
                          <a:spcPct val="100000"/>
                        </a:lnSpc>
                        <a:spcBef>
                          <a:spcPts val="5"/>
                        </a:spcBef>
                        <a:spcAft>
                          <a:spcPts val="0"/>
                        </a:spcAft>
                        <a:buClr>
                          <a:schemeClr val="dk1"/>
                        </a:buClr>
                        <a:buSzPts val="1600"/>
                        <a:buFont typeface="Times New Roman"/>
                        <a:buNone/>
                      </a:pPr>
                      <a:r>
                        <a:rPr lang="en-US" sz="1600" u="none" strike="noStrike" cap="none">
                          <a:latin typeface="Times New Roman"/>
                          <a:ea typeface="Times New Roman"/>
                          <a:cs typeface="Times New Roman"/>
                          <a:sym typeface="Times New Roman"/>
                        </a:rPr>
                        <a:t>VD Sagias, KI  Giannakopoulos, C Stergio.           Year - 2018</a:t>
                      </a:r>
                      <a:endParaRPr sz="1600" u="none" strike="noStrike" cap="none">
                        <a:latin typeface="Times New Roman"/>
                        <a:ea typeface="Times New Roman"/>
                        <a:cs typeface="Times New Roman"/>
                        <a:sym typeface="Times New Roman"/>
                      </a:endParaRPr>
                    </a:p>
                  </a:txBody>
                  <a:tcPr marL="0" marR="0" marT="44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120014" marR="118745" lvl="0" indent="5078" algn="ctr" rtl="0">
                        <a:lnSpc>
                          <a:spcPct val="100000"/>
                        </a:lnSpc>
                        <a:spcBef>
                          <a:spcPts val="0"/>
                        </a:spcBef>
                        <a:spcAft>
                          <a:spcPts val="0"/>
                        </a:spcAft>
                        <a:buClr>
                          <a:schemeClr val="dk1"/>
                        </a:buClr>
                        <a:buSzPts val="1600"/>
                        <a:buFont typeface="Times New Roman"/>
                        <a:buNone/>
                      </a:pPr>
                      <a:r>
                        <a:rPr lang="en-US" sz="1600" u="none" strike="noStrike" cap="none">
                          <a:latin typeface="Times New Roman"/>
                          <a:ea typeface="Times New Roman"/>
                          <a:cs typeface="Times New Roman"/>
                          <a:sym typeface="Times New Roman"/>
                        </a:rPr>
                        <a:t>The procedure of manufacturing objects by sequentially  depositing layers of material, based on 3D digital models, is  called Additive Manufacturing (AM) or 3D-printing. Fused  Deposition Modeling (FDM) technology along with the  ABS (Acrylonitrile Butadiene Styrene) material are widely</a:t>
                      </a:r>
                      <a:endParaRPr sz="1600" u="none" strike="noStrike" cap="none">
                        <a:latin typeface="Times New Roman"/>
                        <a:ea typeface="Times New Roman"/>
                        <a:cs typeface="Times New Roman"/>
                        <a:sym typeface="Times New Roman"/>
                      </a:endParaRPr>
                    </a:p>
                    <a:p>
                      <a:pPr marL="0" marR="196850" lvl="0" indent="0" algn="ctr" rtl="0">
                        <a:lnSpc>
                          <a:spcPct val="100000"/>
                        </a:lnSpc>
                        <a:spcBef>
                          <a:spcPts val="10"/>
                        </a:spcBef>
                        <a:spcAft>
                          <a:spcPts val="0"/>
                        </a:spcAft>
                        <a:buClr>
                          <a:schemeClr val="dk1"/>
                        </a:buClr>
                        <a:buSzPts val="1600"/>
                        <a:buFont typeface="Times New Roman"/>
                        <a:buNone/>
                      </a:pPr>
                      <a:r>
                        <a:rPr lang="en-US" sz="1600" u="none" strike="noStrike" cap="none">
                          <a:latin typeface="Times New Roman"/>
                          <a:ea typeface="Times New Roman"/>
                          <a:cs typeface="Times New Roman"/>
                          <a:sym typeface="Times New Roman"/>
                        </a:rPr>
                        <a:t>used in additive manufacturing.</a:t>
                      </a:r>
                      <a:endParaRPr sz="1600" u="none" strike="noStrike" cap="none">
                        <a:latin typeface="Times New Roman"/>
                        <a:ea typeface="Times New Roman"/>
                        <a:cs typeface="Times New Roman"/>
                        <a:sym typeface="Times New Roman"/>
                      </a:endParaRPr>
                    </a:p>
                  </a:txBody>
                  <a:tcPr marL="0" marR="0" marT="381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508325">
                <a:tc>
                  <a:txBody>
                    <a:bodyPr/>
                    <a:lstStyle/>
                    <a:p>
                      <a:pPr marL="0" marR="0" lvl="0" indent="0" algn="l" rtl="0">
                        <a:lnSpc>
                          <a:spcPct val="100000"/>
                        </a:lnSpc>
                        <a:spcBef>
                          <a:spcPts val="0"/>
                        </a:spcBef>
                        <a:spcAft>
                          <a:spcPts val="0"/>
                        </a:spcAft>
                        <a:buClr>
                          <a:schemeClr val="dk1"/>
                        </a:buClr>
                        <a:buSzPts val="2200"/>
                        <a:buFont typeface="Calibri"/>
                        <a:buNone/>
                      </a:pPr>
                      <a:endParaRPr sz="22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200"/>
                        <a:buFont typeface="Calibri"/>
                        <a:buNone/>
                      </a:pPr>
                      <a:endParaRPr sz="2200" u="none" strike="noStrike" cap="none">
                        <a:latin typeface="Times New Roman"/>
                        <a:ea typeface="Times New Roman"/>
                        <a:cs typeface="Times New Roman"/>
                        <a:sym typeface="Times New Roman"/>
                      </a:endParaRPr>
                    </a:p>
                    <a:p>
                      <a:pPr marL="0" marR="0" lvl="0" indent="0" algn="ctr" rtl="0">
                        <a:lnSpc>
                          <a:spcPct val="100000"/>
                        </a:lnSpc>
                        <a:spcBef>
                          <a:spcPts val="1614"/>
                        </a:spcBef>
                        <a:spcAft>
                          <a:spcPts val="0"/>
                        </a:spcAft>
                        <a:buClr>
                          <a:srgbClr val="001F5F"/>
                        </a:buClr>
                        <a:buSzPts val="2000"/>
                        <a:buFont typeface="Times New Roman"/>
                        <a:buNone/>
                      </a:pPr>
                      <a:r>
                        <a:rPr lang="en-US" sz="2000" u="none" strike="noStrike" cap="none">
                          <a:solidFill>
                            <a:srgbClr val="001F5F"/>
                          </a:solidFill>
                          <a:latin typeface="Times New Roman"/>
                          <a:ea typeface="Times New Roman"/>
                          <a:cs typeface="Times New Roman"/>
                          <a:sym typeface="Times New Roman"/>
                        </a:rPr>
                        <a:t>8</a:t>
                      </a:r>
                      <a:endParaRPr sz="20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91440" marR="173355" lvl="0" indent="0" algn="l" rtl="0">
                        <a:lnSpc>
                          <a:spcPct val="100000"/>
                        </a:lnSpc>
                        <a:spcBef>
                          <a:spcPts val="0"/>
                        </a:spcBef>
                        <a:spcAft>
                          <a:spcPts val="0"/>
                        </a:spcAft>
                        <a:buClr>
                          <a:schemeClr val="dk1"/>
                        </a:buClr>
                        <a:buSzPts val="1800"/>
                        <a:buFont typeface="Calibri"/>
                        <a:buNone/>
                      </a:pPr>
                      <a:endParaRPr sz="1800" u="none" strike="noStrike" cap="none">
                        <a:latin typeface="Times New Roman"/>
                        <a:ea typeface="Times New Roman"/>
                        <a:cs typeface="Times New Roman"/>
                        <a:sym typeface="Times New Roman"/>
                      </a:endParaRPr>
                    </a:p>
                    <a:p>
                      <a:pPr marL="91440" marR="173355" lvl="0" indent="0" algn="l" rtl="0">
                        <a:lnSpc>
                          <a:spcPct val="100000"/>
                        </a:lnSpc>
                        <a:spcBef>
                          <a:spcPts val="0"/>
                        </a:spcBef>
                        <a:spcAft>
                          <a:spcPts val="0"/>
                        </a:spcAft>
                        <a:buClr>
                          <a:schemeClr val="dk1"/>
                        </a:buClr>
                        <a:buSzPts val="1600"/>
                        <a:buFont typeface="Times New Roman"/>
                        <a:buNone/>
                      </a:pPr>
                      <a:r>
                        <a:rPr lang="en-US" sz="1600" u="none" strike="noStrike" cap="none">
                          <a:latin typeface="Times New Roman"/>
                          <a:ea typeface="Times New Roman"/>
                          <a:cs typeface="Times New Roman"/>
                          <a:sym typeface="Times New Roman"/>
                        </a:rPr>
                        <a:t>Investigating the  mechanical properties of  3D printed components</a:t>
                      </a:r>
                      <a:endParaRPr sz="16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92075" marR="213995" lvl="0" indent="0" algn="l" rtl="0">
                        <a:lnSpc>
                          <a:spcPct val="100000"/>
                        </a:lnSpc>
                        <a:spcBef>
                          <a:spcPts val="0"/>
                        </a:spcBef>
                        <a:spcAft>
                          <a:spcPts val="0"/>
                        </a:spcAft>
                        <a:buClr>
                          <a:schemeClr val="dk1"/>
                        </a:buClr>
                        <a:buSzPts val="1600"/>
                        <a:buFont typeface="Calibri"/>
                        <a:buNone/>
                      </a:pPr>
                      <a:endParaRPr sz="1600" u="none" strike="noStrike" cap="none">
                        <a:latin typeface="Times New Roman"/>
                        <a:ea typeface="Times New Roman"/>
                        <a:cs typeface="Times New Roman"/>
                        <a:sym typeface="Times New Roman"/>
                      </a:endParaRPr>
                    </a:p>
                    <a:p>
                      <a:pPr marL="92075" marR="213995" lvl="0" indent="0" algn="l" rtl="0">
                        <a:lnSpc>
                          <a:spcPct val="100000"/>
                        </a:lnSpc>
                        <a:spcBef>
                          <a:spcPts val="0"/>
                        </a:spcBef>
                        <a:spcAft>
                          <a:spcPts val="0"/>
                        </a:spcAft>
                        <a:buClr>
                          <a:schemeClr val="dk1"/>
                        </a:buClr>
                        <a:buSzPts val="1600"/>
                        <a:buFont typeface="Times New Roman"/>
                        <a:buNone/>
                      </a:pPr>
                      <a:r>
                        <a:rPr lang="en-US" sz="1600" u="none" strike="noStrike" cap="none">
                          <a:latin typeface="Times New Roman"/>
                          <a:ea typeface="Times New Roman"/>
                          <a:cs typeface="Times New Roman"/>
                          <a:sym typeface="Times New Roman"/>
                        </a:rPr>
                        <a:t>Huda Al Khawaja,  Haleimah Alabdouli,  Hend Alqaydi, Aya  Mansour, Waleed Ahmed,  Hamad Al Jassmi-2020</a:t>
                      </a:r>
                      <a:endParaRPr sz="16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800"/>
                        <a:buFont typeface="Calibri"/>
                        <a:buNone/>
                      </a:pPr>
                      <a:endParaRPr sz="1800" u="none" strike="noStrike" cap="none">
                        <a:latin typeface="Times New Roman"/>
                        <a:ea typeface="Times New Roman"/>
                        <a:cs typeface="Times New Roman"/>
                        <a:sym typeface="Times New Roman"/>
                      </a:endParaRPr>
                    </a:p>
                    <a:p>
                      <a:pPr marL="92710" marR="236220" lvl="0" indent="0" algn="l" rtl="0">
                        <a:lnSpc>
                          <a:spcPct val="100000"/>
                        </a:lnSpc>
                        <a:spcBef>
                          <a:spcPts val="0"/>
                        </a:spcBef>
                        <a:spcAft>
                          <a:spcPts val="0"/>
                        </a:spcAft>
                        <a:buClr>
                          <a:schemeClr val="dk1"/>
                        </a:buClr>
                        <a:buSzPts val="1600"/>
                        <a:buFont typeface="Times New Roman"/>
                        <a:buNone/>
                      </a:pPr>
                      <a:r>
                        <a:rPr lang="en-US" sz="1600" u="none" strike="noStrike" cap="none">
                          <a:latin typeface="Times New Roman"/>
                          <a:ea typeface="Times New Roman"/>
                          <a:cs typeface="Times New Roman"/>
                          <a:sym typeface="Times New Roman"/>
                        </a:rPr>
                        <a:t>knowledge established is lacking information about 3D  printing materials mechanical properties. From here comes  the aim of this paper, which is to investigate the  compression properties of PLA 3D printed samples.</a:t>
                      </a:r>
                      <a:endParaRPr sz="16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722250">
                <a:tc>
                  <a:txBody>
                    <a:bodyPr/>
                    <a:lstStyle/>
                    <a:p>
                      <a:pPr marL="0" marR="0" lvl="0" indent="0" algn="ctr" rtl="0">
                        <a:lnSpc>
                          <a:spcPct val="100000"/>
                        </a:lnSpc>
                        <a:spcBef>
                          <a:spcPts val="0"/>
                        </a:spcBef>
                        <a:spcAft>
                          <a:spcPts val="0"/>
                        </a:spcAft>
                        <a:buClr>
                          <a:schemeClr val="dk1"/>
                        </a:buClr>
                        <a:buSzPts val="2000"/>
                        <a:buFont typeface="Calibri"/>
                        <a:buNone/>
                      </a:pPr>
                      <a:endParaRPr sz="2000" u="none" strike="noStrike" cap="none">
                        <a:latin typeface="Times New Roman"/>
                        <a:ea typeface="Times New Roman"/>
                        <a:cs typeface="Times New Roman"/>
                        <a:sym typeface="Times New Roman"/>
                      </a:endParaRPr>
                    </a:p>
                    <a:p>
                      <a:pPr marL="0" marR="0" lvl="0" indent="0" algn="ctr" rtl="0">
                        <a:lnSpc>
                          <a:spcPct val="100000"/>
                        </a:lnSpc>
                        <a:spcBef>
                          <a:spcPts val="1614"/>
                        </a:spcBef>
                        <a:spcAft>
                          <a:spcPts val="0"/>
                        </a:spcAft>
                        <a:buClr>
                          <a:schemeClr val="dk1"/>
                        </a:buClr>
                        <a:buSzPts val="2000"/>
                        <a:buFont typeface="Calibri"/>
                        <a:buNone/>
                      </a:pPr>
                      <a:endParaRPr sz="2000" u="none" strike="noStrike" cap="none">
                        <a:latin typeface="Times New Roman"/>
                        <a:ea typeface="Times New Roman"/>
                        <a:cs typeface="Times New Roman"/>
                        <a:sym typeface="Times New Roman"/>
                      </a:endParaRPr>
                    </a:p>
                    <a:p>
                      <a:pPr marL="0" marR="0" lvl="0" indent="0" algn="ctr" rtl="0">
                        <a:lnSpc>
                          <a:spcPct val="100000"/>
                        </a:lnSpc>
                        <a:spcBef>
                          <a:spcPts val="1614"/>
                        </a:spcBef>
                        <a:spcAft>
                          <a:spcPts val="0"/>
                        </a:spcAft>
                        <a:buClr>
                          <a:schemeClr val="dk1"/>
                        </a:buClr>
                        <a:buSzPts val="2000"/>
                        <a:buFont typeface="Times New Roman"/>
                        <a:buNone/>
                      </a:pPr>
                      <a:r>
                        <a:rPr lang="en-US" sz="2000" u="none" strike="noStrike" cap="none">
                          <a:latin typeface="Times New Roman"/>
                          <a:ea typeface="Times New Roman"/>
                          <a:cs typeface="Times New Roman"/>
                          <a:sym typeface="Times New Roman"/>
                        </a:rPr>
                        <a:t>9</a:t>
                      </a:r>
                      <a:endParaRPr/>
                    </a:p>
                    <a:p>
                      <a:pPr marL="0" marR="0" lvl="0" indent="0" algn="ctr" rtl="0">
                        <a:lnSpc>
                          <a:spcPct val="100000"/>
                        </a:lnSpc>
                        <a:spcBef>
                          <a:spcPts val="1614"/>
                        </a:spcBef>
                        <a:spcAft>
                          <a:spcPts val="0"/>
                        </a:spcAft>
                        <a:buClr>
                          <a:schemeClr val="dk1"/>
                        </a:buClr>
                        <a:buSzPts val="2000"/>
                        <a:buFont typeface="Calibri"/>
                        <a:buNone/>
                      </a:pPr>
                      <a:endParaRPr sz="20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endParaRPr sz="1600" b="0" i="0" u="none" strike="noStrike" cap="none">
                        <a:solidFill>
                          <a:srgbClr val="0C0C0C"/>
                        </a:solidFill>
                        <a:latin typeface="Times New Roman"/>
                        <a:ea typeface="Times New Roman"/>
                        <a:cs typeface="Times New Roman"/>
                        <a:sym typeface="Times New Roman"/>
                      </a:endParaRPr>
                    </a:p>
                    <a:p>
                      <a:pPr marL="0" marR="0" lvl="0" indent="0" algn="ctr" rtl="0">
                        <a:spcBef>
                          <a:spcPts val="0"/>
                        </a:spcBef>
                        <a:spcAft>
                          <a:spcPts val="0"/>
                        </a:spcAft>
                        <a:buNone/>
                      </a:pPr>
                      <a:endParaRPr sz="1600" b="0" i="0" u="none" strike="noStrike" cap="none">
                        <a:solidFill>
                          <a:srgbClr val="0C0C0C"/>
                        </a:solidFill>
                        <a:latin typeface="Times New Roman"/>
                        <a:ea typeface="Times New Roman"/>
                        <a:cs typeface="Times New Roman"/>
                        <a:sym typeface="Times New Roman"/>
                      </a:endParaRPr>
                    </a:p>
                    <a:p>
                      <a:pPr marL="0" marR="0" lvl="0" indent="0" algn="ctr" rtl="0">
                        <a:spcBef>
                          <a:spcPts val="0"/>
                        </a:spcBef>
                        <a:spcAft>
                          <a:spcPts val="0"/>
                        </a:spcAft>
                        <a:buNone/>
                      </a:pPr>
                      <a:r>
                        <a:rPr lang="en-US" sz="1600" b="0" i="0" u="none" strike="noStrike" cap="none">
                          <a:solidFill>
                            <a:srgbClr val="0C0C0C"/>
                          </a:solidFill>
                          <a:latin typeface="Times New Roman"/>
                          <a:ea typeface="Times New Roman"/>
                          <a:cs typeface="Times New Roman"/>
                          <a:sym typeface="Times New Roman"/>
                        </a:rPr>
                        <a:t>Influence of structure on</a:t>
                      </a:r>
                      <a:endParaRPr/>
                    </a:p>
                    <a:p>
                      <a:pPr marL="0" marR="0" lvl="0" indent="0" algn="ctr" rtl="0">
                        <a:spcBef>
                          <a:spcPts val="0"/>
                        </a:spcBef>
                        <a:spcAft>
                          <a:spcPts val="0"/>
                        </a:spcAft>
                        <a:buNone/>
                      </a:pPr>
                      <a:r>
                        <a:rPr lang="en-US" sz="1600" b="0" i="0" u="none" strike="noStrike" cap="none">
                          <a:solidFill>
                            <a:srgbClr val="0C0C0C"/>
                          </a:solidFill>
                          <a:latin typeface="Times New Roman"/>
                          <a:ea typeface="Times New Roman"/>
                          <a:cs typeface="Times New Roman"/>
                          <a:sym typeface="Times New Roman"/>
                        </a:rPr>
                        <a:t>Mechanical properties of 3D</a:t>
                      </a:r>
                      <a:endParaRPr/>
                    </a:p>
                    <a:p>
                      <a:pPr marL="0" marR="0" lvl="0" indent="0" algn="ctr" rtl="0">
                        <a:spcBef>
                          <a:spcPts val="0"/>
                        </a:spcBef>
                        <a:spcAft>
                          <a:spcPts val="0"/>
                        </a:spcAft>
                        <a:buNone/>
                      </a:pPr>
                      <a:r>
                        <a:rPr lang="en-US" sz="1600" b="0" i="0" u="none" strike="noStrike" cap="none">
                          <a:solidFill>
                            <a:srgbClr val="0C0C0C"/>
                          </a:solidFill>
                          <a:latin typeface="Times New Roman"/>
                          <a:ea typeface="Times New Roman"/>
                          <a:cs typeface="Times New Roman"/>
                          <a:sym typeface="Times New Roman"/>
                        </a:rPr>
                        <a:t>printed objects</a:t>
                      </a:r>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endParaRPr sz="1600" b="0" i="0" u="none" strike="noStrike" cap="none">
                        <a:solidFill>
                          <a:srgbClr val="0C0C0C"/>
                        </a:solidFill>
                        <a:latin typeface="Times New Roman"/>
                        <a:ea typeface="Times New Roman"/>
                        <a:cs typeface="Times New Roman"/>
                        <a:sym typeface="Times New Roman"/>
                      </a:endParaRPr>
                    </a:p>
                    <a:p>
                      <a:pPr marL="0" marR="0" lvl="0" indent="0" algn="ctr" rtl="0">
                        <a:spcBef>
                          <a:spcPts val="0"/>
                        </a:spcBef>
                        <a:spcAft>
                          <a:spcPts val="0"/>
                        </a:spcAft>
                        <a:buNone/>
                      </a:pPr>
                      <a:endParaRPr sz="1600" b="0" i="0" u="none" strike="noStrike" cap="none">
                        <a:solidFill>
                          <a:srgbClr val="0C0C0C"/>
                        </a:solidFill>
                        <a:latin typeface="Times New Roman"/>
                        <a:ea typeface="Times New Roman"/>
                        <a:cs typeface="Times New Roman"/>
                        <a:sym typeface="Times New Roman"/>
                      </a:endParaRPr>
                    </a:p>
                    <a:p>
                      <a:pPr marL="0" marR="0" lvl="0" indent="0" algn="ctr" rtl="0">
                        <a:spcBef>
                          <a:spcPts val="0"/>
                        </a:spcBef>
                        <a:spcAft>
                          <a:spcPts val="0"/>
                        </a:spcAft>
                        <a:buNone/>
                      </a:pPr>
                      <a:r>
                        <a:rPr lang="en-US" sz="1600" b="0" i="0" u="none" strike="noStrike" cap="none">
                          <a:solidFill>
                            <a:srgbClr val="0C0C0C"/>
                          </a:solidFill>
                          <a:latin typeface="Times New Roman"/>
                          <a:ea typeface="Times New Roman"/>
                          <a:cs typeface="Times New Roman"/>
                          <a:sym typeface="Times New Roman"/>
                        </a:rPr>
                        <a:t>Tomislav Galeta,</a:t>
                      </a:r>
                      <a:endParaRPr/>
                    </a:p>
                    <a:p>
                      <a:pPr marL="0" marR="0" lvl="0" indent="0" algn="ctr" rtl="0">
                        <a:spcBef>
                          <a:spcPts val="0"/>
                        </a:spcBef>
                        <a:spcAft>
                          <a:spcPts val="0"/>
                        </a:spcAft>
                        <a:buNone/>
                      </a:pPr>
                      <a:r>
                        <a:rPr lang="en-US" sz="1600" b="0" i="0" u="none" strike="noStrike" cap="none">
                          <a:solidFill>
                            <a:srgbClr val="0C0C0C"/>
                          </a:solidFill>
                          <a:latin typeface="Times New Roman"/>
                          <a:ea typeface="Times New Roman"/>
                          <a:cs typeface="Times New Roman"/>
                          <a:sym typeface="Times New Roman"/>
                        </a:rPr>
                        <a:t>Pero Raos, Josip</a:t>
                      </a:r>
                      <a:endParaRPr/>
                    </a:p>
                    <a:p>
                      <a:pPr marL="0" marR="0" lvl="0" indent="0" algn="ctr" rtl="0">
                        <a:spcBef>
                          <a:spcPts val="0"/>
                        </a:spcBef>
                        <a:spcAft>
                          <a:spcPts val="0"/>
                        </a:spcAft>
                        <a:buNone/>
                      </a:pPr>
                      <a:r>
                        <a:rPr lang="en-US" sz="1600" b="0" i="0" u="none" strike="noStrike" cap="none">
                          <a:solidFill>
                            <a:srgbClr val="0C0C0C"/>
                          </a:solidFill>
                          <a:latin typeface="Times New Roman"/>
                          <a:ea typeface="Times New Roman"/>
                          <a:cs typeface="Times New Roman"/>
                          <a:sym typeface="Times New Roman"/>
                        </a:rPr>
                        <a:t>Stojsic, Ivana Paksi.</a:t>
                      </a:r>
                      <a:endParaRPr/>
                    </a:p>
                    <a:p>
                      <a:pPr marL="0" marR="0" lvl="0" indent="0" algn="ctr" rtl="0">
                        <a:spcBef>
                          <a:spcPts val="0"/>
                        </a:spcBef>
                        <a:spcAft>
                          <a:spcPts val="0"/>
                        </a:spcAft>
                        <a:buNone/>
                      </a:pPr>
                      <a:r>
                        <a:rPr lang="en-US" sz="1600" b="0" i="0" u="none" strike="noStrike" cap="none">
                          <a:solidFill>
                            <a:srgbClr val="0C0C0C"/>
                          </a:solidFill>
                          <a:latin typeface="Times New Roman"/>
                          <a:ea typeface="Times New Roman"/>
                          <a:cs typeface="Times New Roman"/>
                          <a:sym typeface="Times New Roman"/>
                        </a:rPr>
                        <a:t>2016</a:t>
                      </a:r>
                      <a:endParaRPr sz="1600" u="none" strike="noStrike" cap="none">
                        <a:solidFill>
                          <a:srgbClr val="0C0C0C"/>
                        </a:solidFill>
                        <a:latin typeface="Times New Roman"/>
                        <a:ea typeface="Times New Roman"/>
                        <a:cs typeface="Times New Roman"/>
                        <a:sym typeface="Times New Roman"/>
                      </a:endParaRPr>
                    </a:p>
                  </a:txBody>
                  <a:tcPr marL="0" marR="0" marT="50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b="0" i="0" u="none" strike="noStrike" cap="none">
                          <a:solidFill>
                            <a:schemeClr val="dk1"/>
                          </a:solidFill>
                          <a:latin typeface="Times New Roman"/>
                          <a:ea typeface="Times New Roman"/>
                          <a:cs typeface="Times New Roman"/>
                          <a:sym typeface="Times New Roman"/>
                        </a:rPr>
                        <a:t>The main objective of research was to determine the</a:t>
                      </a:r>
                      <a:endParaRPr/>
                    </a:p>
                    <a:p>
                      <a:pPr marL="0" marR="0" lvl="0" indent="0" algn="ctr" rtl="0">
                        <a:spcBef>
                          <a:spcPts val="0"/>
                        </a:spcBef>
                        <a:spcAft>
                          <a:spcPts val="0"/>
                        </a:spcAft>
                        <a:buNone/>
                      </a:pPr>
                      <a:r>
                        <a:rPr lang="en-US" sz="1600" b="0" i="0" u="none" strike="noStrike" cap="none">
                          <a:solidFill>
                            <a:schemeClr val="dk1"/>
                          </a:solidFill>
                          <a:latin typeface="Times New Roman"/>
                          <a:ea typeface="Times New Roman"/>
                          <a:cs typeface="Times New Roman"/>
                          <a:sym typeface="Times New Roman"/>
                        </a:rPr>
                        <a:t>impact of sample's structure on the tensile strength of</a:t>
                      </a:r>
                      <a:endParaRPr/>
                    </a:p>
                    <a:p>
                      <a:pPr marL="0" marR="0" lvl="0" indent="0" algn="ctr" rtl="0">
                        <a:spcBef>
                          <a:spcPts val="0"/>
                        </a:spcBef>
                        <a:spcAft>
                          <a:spcPts val="0"/>
                        </a:spcAft>
                        <a:buNone/>
                      </a:pPr>
                      <a:r>
                        <a:rPr lang="en-US" sz="1600" b="0" i="0" u="none" strike="noStrike" cap="none">
                          <a:solidFill>
                            <a:schemeClr val="dk1"/>
                          </a:solidFill>
                          <a:latin typeface="Times New Roman"/>
                          <a:ea typeface="Times New Roman"/>
                          <a:cs typeface="Times New Roman"/>
                          <a:sym typeface="Times New Roman"/>
                        </a:rPr>
                        <a:t>3D printed samples. Test samples were prepared on a</a:t>
                      </a:r>
                      <a:endParaRPr/>
                    </a:p>
                    <a:p>
                      <a:pPr marL="0" marR="0" lvl="0" indent="0" algn="ctr" rtl="0">
                        <a:spcBef>
                          <a:spcPts val="0"/>
                        </a:spcBef>
                        <a:spcAft>
                          <a:spcPts val="0"/>
                        </a:spcAft>
                        <a:buNone/>
                      </a:pPr>
                      <a:r>
                        <a:rPr lang="en-US" sz="1600" b="0" i="0" u="none" strike="noStrike" cap="none">
                          <a:solidFill>
                            <a:schemeClr val="dk1"/>
                          </a:solidFill>
                          <a:latin typeface="Times New Roman"/>
                          <a:ea typeface="Times New Roman"/>
                          <a:cs typeface="Times New Roman"/>
                          <a:sym typeface="Times New Roman"/>
                        </a:rPr>
                        <a:t>Z Corporation's 3D printer model Z310, with</a:t>
                      </a:r>
                      <a:endParaRPr/>
                    </a:p>
                    <a:p>
                      <a:pPr marL="0" marR="0" lvl="0" indent="0" algn="ctr" rtl="0">
                        <a:spcBef>
                          <a:spcPts val="0"/>
                        </a:spcBef>
                        <a:spcAft>
                          <a:spcPts val="0"/>
                        </a:spcAft>
                        <a:buNone/>
                      </a:pPr>
                      <a:r>
                        <a:rPr lang="en-US" sz="1600" b="0" i="0" u="none" strike="noStrike" cap="none">
                          <a:solidFill>
                            <a:schemeClr val="dk1"/>
                          </a:solidFill>
                          <a:latin typeface="Times New Roman"/>
                          <a:ea typeface="Times New Roman"/>
                          <a:cs typeface="Times New Roman"/>
                          <a:sym typeface="Times New Roman"/>
                        </a:rPr>
                        <a:t>variations of internal geometrical structure. Results of</a:t>
                      </a:r>
                      <a:endParaRPr/>
                    </a:p>
                    <a:p>
                      <a:pPr marL="0" marR="0" lvl="0" indent="0" algn="ctr" rtl="0">
                        <a:spcBef>
                          <a:spcPts val="0"/>
                        </a:spcBef>
                        <a:spcAft>
                          <a:spcPts val="0"/>
                        </a:spcAft>
                        <a:buNone/>
                      </a:pPr>
                      <a:r>
                        <a:rPr lang="en-US" sz="1600" b="0" i="0" u="none" strike="noStrike" cap="none">
                          <a:solidFill>
                            <a:schemeClr val="dk1"/>
                          </a:solidFill>
                          <a:latin typeface="Times New Roman"/>
                          <a:ea typeface="Times New Roman"/>
                          <a:cs typeface="Times New Roman"/>
                          <a:sym typeface="Times New Roman"/>
                        </a:rPr>
                        <a:t>tensile test revealed that the honeycomb structured</a:t>
                      </a:r>
                      <a:endParaRPr/>
                    </a:p>
                    <a:p>
                      <a:pPr marL="0" marR="0" lvl="0" indent="0" algn="ctr" rtl="0">
                        <a:spcBef>
                          <a:spcPts val="0"/>
                        </a:spcBef>
                        <a:spcAft>
                          <a:spcPts val="0"/>
                        </a:spcAft>
                        <a:buNone/>
                      </a:pPr>
                      <a:r>
                        <a:rPr lang="en-US" sz="1600" b="0" i="0" u="none" strike="noStrike" cap="none">
                          <a:solidFill>
                            <a:schemeClr val="dk1"/>
                          </a:solidFill>
                          <a:latin typeface="Times New Roman"/>
                          <a:ea typeface="Times New Roman"/>
                          <a:cs typeface="Times New Roman"/>
                          <a:sym typeface="Times New Roman"/>
                        </a:rPr>
                        <a:t>samples exhibit the highest strength</a:t>
                      </a:r>
                      <a:endParaRPr sz="16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31"/>
          <p:cNvSpPr txBox="1"/>
          <p:nvPr/>
        </p:nvSpPr>
        <p:spPr>
          <a:xfrm>
            <a:off x="781525" y="1351280"/>
            <a:ext cx="7153500" cy="4531500"/>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accent1"/>
              </a:buClr>
              <a:buSzPts val="3200"/>
              <a:buFont typeface="Calibri"/>
              <a:buNone/>
            </a:pPr>
            <a:r>
              <a:rPr lang="en-US" sz="2600" b="1" i="0" u="none" strike="noStrike" cap="none" dirty="0">
                <a:solidFill>
                  <a:schemeClr val="dk1"/>
                </a:solidFill>
                <a:latin typeface="Times New Roman" panose="02020603050405020304" pitchFamily="18" charset="0"/>
                <a:ea typeface="Trebuchet MS"/>
                <a:cs typeface="Times New Roman" panose="02020603050405020304" pitchFamily="18" charset="0"/>
                <a:sym typeface="Trebuchet MS"/>
              </a:rPr>
              <a:t>PLA :       </a:t>
            </a:r>
            <a:endParaRPr sz="26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a:p>
            <a:pPr marL="0" marR="0" lvl="0" indent="0" algn="just" rtl="0">
              <a:lnSpc>
                <a:spcPct val="90000"/>
              </a:lnSpc>
              <a:spcBef>
                <a:spcPts val="1400"/>
              </a:spcBef>
              <a:spcAft>
                <a:spcPts val="0"/>
              </a:spcAft>
              <a:buClr>
                <a:schemeClr val="accent1"/>
              </a:buClr>
              <a:buSzPts val="3200"/>
              <a:buFont typeface="Calibri"/>
              <a:buNone/>
            </a:pPr>
            <a:r>
              <a:rPr lang="en-US" sz="2600" b="0" i="0" u="none" strike="noStrike" cap="none" dirty="0">
                <a:solidFill>
                  <a:schemeClr val="dk1"/>
                </a:solidFill>
                <a:latin typeface="Times New Roman" panose="02020603050405020304" pitchFamily="18" charset="0"/>
                <a:ea typeface="Trebuchet MS"/>
                <a:cs typeface="Times New Roman" panose="02020603050405020304" pitchFamily="18" charset="0"/>
                <a:sym typeface="Trebuchet MS"/>
              </a:rPr>
              <a:t>            </a:t>
            </a:r>
            <a:r>
              <a:rPr lang="en-US" sz="2600" b="1" i="0" u="none" strike="noStrike" cap="none" dirty="0">
                <a:solidFill>
                  <a:schemeClr val="dk1"/>
                </a:solidFill>
                <a:latin typeface="Times New Roman" panose="02020603050405020304" pitchFamily="18" charset="0"/>
                <a:ea typeface="Trebuchet MS"/>
                <a:cs typeface="Times New Roman" panose="02020603050405020304" pitchFamily="18" charset="0"/>
                <a:sym typeface="Trebuchet MS"/>
              </a:rPr>
              <a:t>Polylactic acid</a:t>
            </a:r>
            <a:r>
              <a:rPr lang="en-US" sz="2600" b="0" i="0" u="none" strike="noStrike" cap="none" dirty="0">
                <a:solidFill>
                  <a:schemeClr val="dk1"/>
                </a:solidFill>
                <a:latin typeface="Times New Roman" panose="02020603050405020304" pitchFamily="18" charset="0"/>
                <a:ea typeface="Trebuchet MS"/>
                <a:cs typeface="Times New Roman" panose="02020603050405020304" pitchFamily="18" charset="0"/>
                <a:sym typeface="Trebuchet MS"/>
              </a:rPr>
              <a:t>, also known as </a:t>
            </a:r>
            <a:r>
              <a:rPr lang="en-US" sz="2600" b="1" i="0" u="none" strike="noStrike" cap="none" dirty="0">
                <a:solidFill>
                  <a:schemeClr val="dk1"/>
                </a:solidFill>
                <a:latin typeface="Times New Roman" panose="02020603050405020304" pitchFamily="18" charset="0"/>
                <a:ea typeface="Trebuchet MS"/>
                <a:cs typeface="Times New Roman" panose="02020603050405020304" pitchFamily="18" charset="0"/>
                <a:sym typeface="Trebuchet MS"/>
              </a:rPr>
              <a:t>PLA</a:t>
            </a:r>
            <a:r>
              <a:rPr lang="en-US" sz="2600" b="0" i="0" u="none" strike="noStrike" cap="none" dirty="0">
                <a:solidFill>
                  <a:schemeClr val="dk1"/>
                </a:solidFill>
                <a:latin typeface="Times New Roman" panose="02020603050405020304" pitchFamily="18" charset="0"/>
                <a:ea typeface="Trebuchet MS"/>
                <a:cs typeface="Times New Roman" panose="02020603050405020304" pitchFamily="18" charset="0"/>
                <a:sym typeface="Trebuchet MS"/>
              </a:rPr>
              <a:t>, is a thermoplastic monomer derived from renewable, organic sources such as corn starch or sugar cane.</a:t>
            </a:r>
            <a:endParaRPr sz="2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just" rtl="0">
              <a:lnSpc>
                <a:spcPct val="90000"/>
              </a:lnSpc>
              <a:spcBef>
                <a:spcPts val="1400"/>
              </a:spcBef>
              <a:spcAft>
                <a:spcPts val="0"/>
              </a:spcAft>
              <a:buClr>
                <a:schemeClr val="accent1"/>
              </a:buClr>
              <a:buSzPts val="2000"/>
              <a:buFont typeface="Calibri"/>
              <a:buNone/>
            </a:pPr>
            <a:r>
              <a:rPr lang="en-US" sz="2600" b="0" i="0" u="none" strike="noStrike" cap="none" dirty="0">
                <a:solidFill>
                  <a:schemeClr val="dk1"/>
                </a:solidFill>
                <a:latin typeface="Times New Roman" panose="02020603050405020304" pitchFamily="18" charset="0"/>
                <a:ea typeface="Trebuchet MS"/>
                <a:cs typeface="Times New Roman" panose="02020603050405020304" pitchFamily="18" charset="0"/>
                <a:sym typeface="Trebuchet MS"/>
              </a:rPr>
              <a:t>                     It is a thermoplastic polyester that serves as the raw material in 3-D printing or additive manufacturing processes and applications. </a:t>
            </a:r>
            <a:endParaRPr lang="en-US" sz="2600" dirty="0">
              <a:solidFill>
                <a:srgbClr val="000000"/>
              </a:solidFill>
              <a:latin typeface="Times New Roman" panose="02020603050405020304" pitchFamily="18" charset="0"/>
              <a:cs typeface="Times New Roman" panose="02020603050405020304" pitchFamily="18" charset="0"/>
              <a:sym typeface="Arial"/>
            </a:endParaRPr>
          </a:p>
          <a:p>
            <a:pPr marL="0" marR="0" lvl="0" indent="0" algn="just" rtl="0">
              <a:lnSpc>
                <a:spcPct val="90000"/>
              </a:lnSpc>
              <a:spcBef>
                <a:spcPts val="1400"/>
              </a:spcBef>
              <a:spcAft>
                <a:spcPts val="0"/>
              </a:spcAft>
              <a:buClr>
                <a:schemeClr val="accent1"/>
              </a:buClr>
              <a:buSzPts val="2000"/>
              <a:buFont typeface="Calibri"/>
              <a:buNone/>
            </a:pPr>
            <a:r>
              <a:rPr lang="en-US" sz="2600" b="1" i="0" u="sng" strike="noStrike" cap="none" dirty="0">
                <a:solidFill>
                  <a:schemeClr val="dk1"/>
                </a:solidFill>
                <a:latin typeface="Times New Roman" panose="02020603050405020304" pitchFamily="18" charset="0"/>
                <a:ea typeface="Trebuchet MS"/>
                <a:cs typeface="Times New Roman" panose="02020603050405020304" pitchFamily="18" charset="0"/>
                <a:sym typeface="Trebuchet MS"/>
              </a:rPr>
              <a:t>Formula</a:t>
            </a:r>
            <a:r>
              <a:rPr lang="en-US" sz="2600" b="1" i="0" u="none" strike="noStrike" cap="none" dirty="0">
                <a:solidFill>
                  <a:schemeClr val="dk1"/>
                </a:solidFill>
                <a:latin typeface="Times New Roman" panose="02020603050405020304" pitchFamily="18" charset="0"/>
                <a:ea typeface="Trebuchet MS"/>
                <a:cs typeface="Times New Roman" panose="02020603050405020304" pitchFamily="18" charset="0"/>
                <a:sym typeface="Trebuchet MS"/>
              </a:rPr>
              <a:t>         : </a:t>
            </a:r>
            <a:r>
              <a:rPr lang="en-US" sz="2600" b="0" i="0" u="none" strike="noStrike" cap="none" dirty="0">
                <a:solidFill>
                  <a:schemeClr val="dk1"/>
                </a:solidFill>
                <a:latin typeface="Times New Roman" panose="02020603050405020304" pitchFamily="18" charset="0"/>
                <a:ea typeface="Trebuchet MS"/>
                <a:cs typeface="Times New Roman" panose="02020603050405020304" pitchFamily="18" charset="0"/>
                <a:sym typeface="Trebuchet MS"/>
              </a:rPr>
              <a:t>(C</a:t>
            </a:r>
            <a:r>
              <a:rPr lang="en-US" sz="2600" b="0" i="0" u="none" strike="noStrike" cap="none" baseline="-25000" dirty="0">
                <a:solidFill>
                  <a:schemeClr val="dk1"/>
                </a:solidFill>
                <a:latin typeface="Times New Roman" panose="02020603050405020304" pitchFamily="18" charset="0"/>
                <a:ea typeface="Trebuchet MS"/>
                <a:cs typeface="Times New Roman" panose="02020603050405020304" pitchFamily="18" charset="0"/>
                <a:sym typeface="Trebuchet MS"/>
              </a:rPr>
              <a:t>3</a:t>
            </a:r>
            <a:r>
              <a:rPr lang="en-US" sz="2600" b="0" i="0" u="none" strike="noStrike" cap="none" dirty="0">
                <a:solidFill>
                  <a:schemeClr val="dk1"/>
                </a:solidFill>
                <a:latin typeface="Times New Roman" panose="02020603050405020304" pitchFamily="18" charset="0"/>
                <a:ea typeface="Trebuchet MS"/>
                <a:cs typeface="Times New Roman" panose="02020603050405020304" pitchFamily="18" charset="0"/>
                <a:sym typeface="Trebuchet MS"/>
              </a:rPr>
              <a:t>H</a:t>
            </a:r>
            <a:r>
              <a:rPr lang="en-US" sz="2600" b="0" i="0" u="none" strike="noStrike" cap="none" baseline="-25000" dirty="0">
                <a:solidFill>
                  <a:schemeClr val="dk1"/>
                </a:solidFill>
                <a:latin typeface="Times New Roman" panose="02020603050405020304" pitchFamily="18" charset="0"/>
                <a:ea typeface="Trebuchet MS"/>
                <a:cs typeface="Times New Roman" panose="02020603050405020304" pitchFamily="18" charset="0"/>
                <a:sym typeface="Trebuchet MS"/>
              </a:rPr>
              <a:t>4</a:t>
            </a:r>
            <a:r>
              <a:rPr lang="en-US" sz="2600" b="0" i="0" u="none" strike="noStrike" cap="none" dirty="0">
                <a:solidFill>
                  <a:schemeClr val="dk1"/>
                </a:solidFill>
                <a:latin typeface="Times New Roman" panose="02020603050405020304" pitchFamily="18" charset="0"/>
                <a:ea typeface="Trebuchet MS"/>
                <a:cs typeface="Times New Roman" panose="02020603050405020304" pitchFamily="18" charset="0"/>
                <a:sym typeface="Trebuchet MS"/>
              </a:rPr>
              <a:t>O</a:t>
            </a:r>
            <a:r>
              <a:rPr lang="en-US" sz="2600" b="0" i="0" u="none" strike="noStrike" cap="none" baseline="-25000" dirty="0">
                <a:solidFill>
                  <a:schemeClr val="dk1"/>
                </a:solidFill>
                <a:latin typeface="Times New Roman" panose="02020603050405020304" pitchFamily="18" charset="0"/>
                <a:ea typeface="Trebuchet MS"/>
                <a:cs typeface="Times New Roman" panose="02020603050405020304" pitchFamily="18" charset="0"/>
                <a:sym typeface="Trebuchet MS"/>
              </a:rPr>
              <a:t>2</a:t>
            </a:r>
            <a:r>
              <a:rPr lang="en-US" sz="2600" b="0" i="0" u="none" strike="noStrike" cap="none" dirty="0">
                <a:solidFill>
                  <a:schemeClr val="dk1"/>
                </a:solidFill>
                <a:latin typeface="Times New Roman" panose="02020603050405020304" pitchFamily="18" charset="0"/>
                <a:ea typeface="Trebuchet MS"/>
                <a:cs typeface="Times New Roman" panose="02020603050405020304" pitchFamily="18" charset="0"/>
                <a:sym typeface="Trebuchet MS"/>
              </a:rPr>
              <a:t>)</a:t>
            </a:r>
            <a:r>
              <a:rPr lang="en-US" sz="2600" b="0" i="0" u="none" strike="noStrike" cap="none" baseline="-25000" dirty="0">
                <a:solidFill>
                  <a:schemeClr val="dk1"/>
                </a:solidFill>
                <a:latin typeface="Times New Roman" panose="02020603050405020304" pitchFamily="18" charset="0"/>
                <a:ea typeface="Trebuchet MS"/>
                <a:cs typeface="Times New Roman" panose="02020603050405020304" pitchFamily="18" charset="0"/>
                <a:sym typeface="Trebuchet MS"/>
              </a:rPr>
              <a:t>n</a:t>
            </a:r>
            <a:endParaRPr sz="2600" b="0" i="0" u="none" strike="noStrike" cap="none" dirty="0">
              <a:solidFill>
                <a:schemeClr val="dk1"/>
              </a:solidFill>
              <a:latin typeface="Times New Roman" panose="02020603050405020304" pitchFamily="18" charset="0"/>
              <a:ea typeface="Trebuchet MS"/>
              <a:cs typeface="Times New Roman" panose="02020603050405020304" pitchFamily="18" charset="0"/>
              <a:sym typeface="Trebuchet MS"/>
            </a:endParaRPr>
          </a:p>
          <a:p>
            <a:pPr marR="0" lvl="0" algn="just" rtl="0">
              <a:lnSpc>
                <a:spcPct val="90000"/>
              </a:lnSpc>
              <a:spcBef>
                <a:spcPts val="1400"/>
              </a:spcBef>
              <a:spcAft>
                <a:spcPts val="0"/>
              </a:spcAft>
              <a:buClr>
                <a:schemeClr val="accent1"/>
              </a:buClr>
              <a:buSzPts val="2000"/>
            </a:pPr>
            <a:r>
              <a:rPr lang="en-US" sz="2600" b="1" i="0" u="sng" strike="noStrike" cap="none" dirty="0">
                <a:solidFill>
                  <a:schemeClr val="dk1"/>
                </a:solidFill>
                <a:latin typeface="Times New Roman" panose="02020603050405020304" pitchFamily="18" charset="0"/>
                <a:ea typeface="Trebuchet MS"/>
                <a:cs typeface="Times New Roman" panose="02020603050405020304" pitchFamily="18" charset="0"/>
                <a:sym typeface="Trebuchet MS"/>
              </a:rPr>
              <a:t>Melting point</a:t>
            </a:r>
            <a:r>
              <a:rPr lang="en-US" sz="2600" b="1" i="0" u="none" strike="noStrike" cap="none" dirty="0">
                <a:solidFill>
                  <a:schemeClr val="dk1"/>
                </a:solidFill>
                <a:latin typeface="Times New Roman" panose="02020603050405020304" pitchFamily="18" charset="0"/>
                <a:ea typeface="Trebuchet MS"/>
                <a:cs typeface="Times New Roman" panose="02020603050405020304" pitchFamily="18" charset="0"/>
                <a:sym typeface="Trebuchet MS"/>
              </a:rPr>
              <a:t>     :</a:t>
            </a:r>
            <a:r>
              <a:rPr lang="en-US" sz="2600" b="0" i="0" u="none" strike="noStrike" cap="none" dirty="0">
                <a:solidFill>
                  <a:schemeClr val="dk1"/>
                </a:solidFill>
                <a:latin typeface="Times New Roman" panose="02020603050405020304" pitchFamily="18" charset="0"/>
                <a:ea typeface="Trebuchet MS"/>
                <a:cs typeface="Times New Roman" panose="02020603050405020304" pitchFamily="18" charset="0"/>
                <a:sym typeface="Trebuchet MS"/>
              </a:rPr>
              <a:t>150 to 160 °C (302 to 320°F; 423 to    433K)</a:t>
            </a:r>
            <a:endParaRPr sz="2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l" rtl="0">
              <a:lnSpc>
                <a:spcPct val="90000"/>
              </a:lnSpc>
              <a:spcBef>
                <a:spcPts val="1400"/>
              </a:spcBef>
              <a:spcAft>
                <a:spcPts val="0"/>
              </a:spcAft>
              <a:buClr>
                <a:schemeClr val="accent1"/>
              </a:buClr>
              <a:buSzPts val="3200"/>
              <a:buFont typeface="Calibri"/>
              <a:buNone/>
            </a:pPr>
            <a:endParaRPr sz="3200" b="0" i="0" u="none" strike="noStrike" cap="none" dirty="0">
              <a:solidFill>
                <a:schemeClr val="dk1"/>
              </a:solidFill>
              <a:latin typeface="Trebuchet MS"/>
              <a:ea typeface="Trebuchet MS"/>
              <a:cs typeface="Trebuchet MS"/>
              <a:sym typeface="Trebuchet MS"/>
            </a:endParaRPr>
          </a:p>
        </p:txBody>
      </p:sp>
      <p:pic>
        <p:nvPicPr>
          <p:cNvPr id="228" name="Google Shape;228;p31"/>
          <p:cNvPicPr preferRelativeResize="0"/>
          <p:nvPr/>
        </p:nvPicPr>
        <p:blipFill rotWithShape="1">
          <a:blip r:embed="rId3">
            <a:alphaModFix/>
          </a:blip>
          <a:srcRect/>
          <a:stretch/>
        </p:blipFill>
        <p:spPr>
          <a:xfrm>
            <a:off x="8271619" y="4335761"/>
            <a:ext cx="2310584" cy="1646063"/>
          </a:xfrm>
          <a:prstGeom prst="rect">
            <a:avLst/>
          </a:prstGeom>
          <a:noFill/>
          <a:ln>
            <a:noFill/>
          </a:ln>
        </p:spPr>
      </p:pic>
      <p:sp>
        <p:nvSpPr>
          <p:cNvPr id="2" name="Google Shape;239;p2">
            <a:extLst>
              <a:ext uri="{FF2B5EF4-FFF2-40B4-BE49-F238E27FC236}">
                <a16:creationId xmlns:a16="http://schemas.microsoft.com/office/drawing/2014/main" id="{B0528E2E-DB6C-F45F-337D-9F071B4EB11E}"/>
              </a:ext>
            </a:extLst>
          </p:cNvPr>
          <p:cNvSpPr/>
          <p:nvPr/>
        </p:nvSpPr>
        <p:spPr>
          <a:xfrm>
            <a:off x="0" y="0"/>
            <a:ext cx="12192000" cy="1206631"/>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4400" b="1" i="0" u="none" strike="noStrike" cap="none" dirty="0">
                <a:solidFill>
                  <a:schemeClr val="bg1"/>
                </a:solidFill>
                <a:latin typeface="Times New Roman"/>
                <a:ea typeface="Times New Roman"/>
                <a:cs typeface="Times New Roman"/>
                <a:sym typeface="Times New Roman"/>
              </a:rPr>
              <a:t>INTRODUCTION OF FILAMENT</a:t>
            </a:r>
            <a:endParaRPr lang="en-US" sz="4400" b="0" i="0" u="none" strike="noStrike" cap="none" dirty="0">
              <a:solidFill>
                <a:schemeClr val="bg1"/>
              </a:solidFill>
              <a:latin typeface="Arial"/>
              <a:ea typeface="Arial"/>
              <a:cs typeface="Arial"/>
              <a:sym typeface="Arial"/>
            </a:endParaRPr>
          </a:p>
        </p:txBody>
      </p:sp>
      <p:pic>
        <p:nvPicPr>
          <p:cNvPr id="2050" name="Picture 2" descr="PLA Granules suppliers">
            <a:extLst>
              <a:ext uri="{FF2B5EF4-FFF2-40B4-BE49-F238E27FC236}">
                <a16:creationId xmlns:a16="http://schemas.microsoft.com/office/drawing/2014/main" id="{9B4DE0FE-6A76-4532-5496-B844739A2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7775" y="1494846"/>
            <a:ext cx="2552700" cy="2552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4" name="Google Shape;234;p32"/>
          <p:cNvSpPr txBox="1"/>
          <p:nvPr/>
        </p:nvSpPr>
        <p:spPr>
          <a:xfrm>
            <a:off x="592596" y="1631517"/>
            <a:ext cx="10520400" cy="4616608"/>
          </a:xfrm>
          <a:prstGeom prst="rect">
            <a:avLst/>
          </a:prstGeom>
          <a:noFill/>
          <a:ln>
            <a:noFill/>
          </a:ln>
        </p:spPr>
        <p:txBody>
          <a:bodyPr spcFirstLastPara="1" wrap="square" lIns="91425" tIns="45700" rIns="91425" bIns="45700" anchor="t" anchorCtr="0">
            <a:spAutoFit/>
          </a:bodyPr>
          <a:lstStyle/>
          <a:p>
            <a:pPr marL="357188" marR="0" lvl="0" algn="l" rtl="0">
              <a:lnSpc>
                <a:spcPct val="150000"/>
              </a:lnSpc>
              <a:spcBef>
                <a:spcPts val="0"/>
              </a:spcBef>
              <a:spcAft>
                <a:spcPts val="0"/>
              </a:spcAft>
              <a:buClr>
                <a:srgbClr val="000000"/>
              </a:buClr>
              <a:buSzPts val="1400"/>
              <a:buFont typeface="Arial"/>
              <a:buNone/>
            </a:pPr>
            <a:r>
              <a:rPr lang="en-US" sz="2800" b="1" i="0" u="none" strike="noStrike" cap="none" dirty="0">
                <a:solidFill>
                  <a:srgbClr val="000000"/>
                </a:solidFill>
                <a:latin typeface="Times New Roman"/>
                <a:ea typeface="Times New Roman"/>
                <a:cs typeface="Times New Roman"/>
                <a:sym typeface="Times New Roman"/>
              </a:rPr>
              <a:t>ABS</a:t>
            </a:r>
          </a:p>
          <a:p>
            <a:pPr marL="38100" marR="0" lvl="0" indent="0" algn="l" rtl="0">
              <a:lnSpc>
                <a:spcPct val="150000"/>
              </a:lnSpc>
              <a:spcBef>
                <a:spcPts val="0"/>
              </a:spcBef>
              <a:spcAft>
                <a:spcPts val="0"/>
              </a:spcAft>
              <a:buClr>
                <a:srgbClr val="000000"/>
              </a:buClr>
              <a:buSzPts val="1400"/>
              <a:buFont typeface="Arial"/>
              <a:buNone/>
            </a:pPr>
            <a:r>
              <a:rPr lang="en-US" sz="2800" b="1" dirty="0">
                <a:solidFill>
                  <a:srgbClr val="000000"/>
                </a:solidFill>
                <a:latin typeface="Times New Roman"/>
                <a:ea typeface="Times New Roman"/>
                <a:cs typeface="Times New Roman"/>
                <a:sym typeface="Times New Roman"/>
              </a:rPr>
              <a:t>    </a:t>
            </a:r>
            <a:r>
              <a:rPr lang="en-US" sz="28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PRO series PLA  </a:t>
            </a: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a:t>
            </a:r>
            <a:endParaRPr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38100" marR="0" lvl="0" indent="0" algn="l" rtl="0">
              <a:lnSpc>
                <a:spcPct val="150000"/>
              </a:lnSpc>
              <a:spcBef>
                <a:spcPts val="0"/>
              </a:spcBef>
              <a:spcAft>
                <a:spcPts val="0"/>
              </a:spcAft>
              <a:buClr>
                <a:srgbClr val="000000"/>
              </a:buClr>
              <a:buSzPts val="2200"/>
              <a:buFont typeface="Arial"/>
              <a:buNone/>
            </a:pPr>
            <a:r>
              <a:rPr lang="en-US" sz="28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    PRO series ABS</a:t>
            </a: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endParaRPr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38100" marR="0" lvl="0" indent="0" algn="l" rtl="0">
              <a:lnSpc>
                <a:spcPct val="150000"/>
              </a:lnSpc>
              <a:spcBef>
                <a:spcPts val="0"/>
              </a:spcBef>
              <a:spcAft>
                <a:spcPts val="0"/>
              </a:spcAft>
              <a:buClr>
                <a:srgbClr val="000000"/>
              </a:buClr>
              <a:buSzPts val="2200"/>
              <a:buFont typeface="Arial"/>
              <a:buNone/>
            </a:pPr>
            <a:r>
              <a:rPr lang="en-US" sz="28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    LAYBRICK      </a:t>
            </a: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endParaRPr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38100" marR="0" lvl="0" indent="0" algn="l" rtl="0">
              <a:lnSpc>
                <a:spcPct val="150000"/>
              </a:lnSpc>
              <a:spcBef>
                <a:spcPts val="0"/>
              </a:spcBef>
              <a:spcAft>
                <a:spcPts val="0"/>
              </a:spcAft>
              <a:buClr>
                <a:srgbClr val="000000"/>
              </a:buClr>
              <a:buSzPts val="2200"/>
              <a:buFont typeface="Arial"/>
              <a:buNone/>
            </a:pP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US" sz="28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PVA  (</a:t>
            </a: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Poly Vinyl Acetate.)</a:t>
            </a:r>
            <a:endParaRPr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38100" marR="0" lvl="0" indent="0" algn="l" rtl="0">
              <a:lnSpc>
                <a:spcPct val="150000"/>
              </a:lnSpc>
              <a:spcBef>
                <a:spcPts val="0"/>
              </a:spcBef>
              <a:spcAft>
                <a:spcPts val="0"/>
              </a:spcAft>
              <a:buClr>
                <a:srgbClr val="000000"/>
              </a:buClr>
              <a:buSzPts val="2200"/>
              <a:buFont typeface="Arial"/>
              <a:buNone/>
            </a:pPr>
            <a:r>
              <a:rPr lang="en-US" sz="28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    PC</a:t>
            </a: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 ( Poly Carbonate etc.)</a:t>
            </a:r>
          </a:p>
          <a:p>
            <a:pPr marL="38100" marR="0" lvl="0" indent="0" algn="l" rtl="0">
              <a:lnSpc>
                <a:spcPct val="150000"/>
              </a:lnSpc>
              <a:spcBef>
                <a:spcPts val="0"/>
              </a:spcBef>
              <a:spcAft>
                <a:spcPts val="0"/>
              </a:spcAft>
              <a:buClr>
                <a:srgbClr val="000000"/>
              </a:buClr>
              <a:buSzPts val="2200"/>
              <a:buFont typeface="Arial"/>
              <a:buNone/>
            </a:pPr>
            <a:r>
              <a:rPr lang="en-US" sz="2800" dirty="0">
                <a:solidFill>
                  <a:srgbClr val="000000"/>
                </a:solidFill>
                <a:latin typeface="Times New Roman" panose="02020603050405020304" pitchFamily="18" charset="0"/>
                <a:ea typeface="Arial"/>
                <a:cs typeface="Times New Roman" panose="02020603050405020304" pitchFamily="18" charset="0"/>
                <a:sym typeface="Times New Roman"/>
              </a:rPr>
              <a:t>    </a:t>
            </a:r>
            <a:r>
              <a:rPr lang="en-US" sz="2800" b="1" dirty="0">
                <a:solidFill>
                  <a:srgbClr val="000000"/>
                </a:solidFill>
                <a:latin typeface="Times New Roman" panose="02020603050405020304" pitchFamily="18" charset="0"/>
                <a:ea typeface="Arial"/>
                <a:cs typeface="Times New Roman" panose="02020603050405020304" pitchFamily="18" charset="0"/>
                <a:sym typeface="Times New Roman"/>
              </a:rPr>
              <a:t>Nylon</a:t>
            </a:r>
            <a:endParaRPr sz="2800" b="1"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2" name="Google Shape;239;p2">
            <a:extLst>
              <a:ext uri="{FF2B5EF4-FFF2-40B4-BE49-F238E27FC236}">
                <a16:creationId xmlns:a16="http://schemas.microsoft.com/office/drawing/2014/main" id="{6DEBA113-A843-8D1D-AD2B-064D5930080E}"/>
              </a:ext>
            </a:extLst>
          </p:cNvPr>
          <p:cNvSpPr/>
          <p:nvPr/>
        </p:nvSpPr>
        <p:spPr>
          <a:xfrm>
            <a:off x="0" y="0"/>
            <a:ext cx="12192000" cy="1206631"/>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4400" b="1" dirty="0">
                <a:solidFill>
                  <a:schemeClr val="bg1"/>
                </a:solidFill>
                <a:latin typeface="Times New Roman"/>
                <a:cs typeface="Times New Roman"/>
                <a:sym typeface="Times New Roman"/>
              </a:rPr>
              <a:t>TYPES OF FILAMENT</a:t>
            </a:r>
            <a:endParaRPr lang="en-US" sz="4400" b="0" i="0" u="none" strike="noStrike" cap="none" dirty="0">
              <a:solidFill>
                <a:schemeClr val="bg1"/>
              </a:solidFill>
              <a:latin typeface="Arial"/>
              <a:ea typeface="Arial"/>
              <a:cs typeface="Arial"/>
              <a:sym typeface="Arial"/>
            </a:endParaRPr>
          </a:p>
        </p:txBody>
      </p:sp>
      <p:pic>
        <p:nvPicPr>
          <p:cNvPr id="3" name="Google Shape;101;p14">
            <a:extLst>
              <a:ext uri="{FF2B5EF4-FFF2-40B4-BE49-F238E27FC236}">
                <a16:creationId xmlns:a16="http://schemas.microsoft.com/office/drawing/2014/main" id="{F4CAA2FA-11BE-4D06-4DE4-9AEC5F4F733A}"/>
              </a:ext>
            </a:extLst>
          </p:cNvPr>
          <p:cNvPicPr preferRelativeResize="0"/>
          <p:nvPr/>
        </p:nvPicPr>
        <p:blipFill rotWithShape="1">
          <a:blip r:embed="rId3">
            <a:alphaModFix/>
          </a:blip>
          <a:srcRect/>
          <a:stretch/>
        </p:blipFill>
        <p:spPr>
          <a:xfrm>
            <a:off x="6729840" y="2504661"/>
            <a:ext cx="3995530" cy="26305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p:nvPr/>
        </p:nvSpPr>
        <p:spPr>
          <a:xfrm>
            <a:off x="754007" y="1194871"/>
            <a:ext cx="6094428"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dirty="0">
                <a:solidFill>
                  <a:schemeClr val="dk1"/>
                </a:solidFill>
                <a:latin typeface="Times New Roman"/>
                <a:ea typeface="Times New Roman"/>
                <a:cs typeface="Times New Roman"/>
                <a:sym typeface="Times New Roman"/>
              </a:rPr>
              <a:t>TYPES OF FIBER :</a:t>
            </a:r>
            <a:endParaRPr sz="2800" dirty="0">
              <a:solidFill>
                <a:schemeClr val="dk1"/>
              </a:solidFill>
              <a:latin typeface="Calibri"/>
              <a:ea typeface="Calibri"/>
              <a:cs typeface="Calibri"/>
              <a:sym typeface="Calibri"/>
            </a:endParaRPr>
          </a:p>
        </p:txBody>
      </p:sp>
      <p:sp>
        <p:nvSpPr>
          <p:cNvPr id="117" name="Google Shape;117;p16"/>
          <p:cNvSpPr txBox="1"/>
          <p:nvPr/>
        </p:nvSpPr>
        <p:spPr>
          <a:xfrm>
            <a:off x="1549138" y="1746809"/>
            <a:ext cx="6094428" cy="89251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Noto Sans Symbols"/>
              <a:buChar char="✔"/>
            </a:pPr>
            <a:r>
              <a:rPr lang="en-US" sz="2600" dirty="0">
                <a:solidFill>
                  <a:schemeClr val="dk1"/>
                </a:solidFill>
                <a:latin typeface="Times New Roman" panose="02020603050405020304" pitchFamily="18" charset="0"/>
                <a:ea typeface="Times New Roman"/>
                <a:cs typeface="Times New Roman" panose="02020603050405020304" pitchFamily="18" charset="0"/>
                <a:sym typeface="Times New Roman"/>
              </a:rPr>
              <a:t>Natural </a:t>
            </a:r>
            <a:r>
              <a:rPr lang="en-US" sz="2600" dirty="0" err="1">
                <a:solidFill>
                  <a:schemeClr val="dk1"/>
                </a:solidFill>
                <a:latin typeface="Times New Roman" panose="02020603050405020304" pitchFamily="18" charset="0"/>
                <a:ea typeface="Times New Roman"/>
                <a:cs typeface="Times New Roman" panose="02020603050405020304" pitchFamily="18" charset="0"/>
                <a:sym typeface="Times New Roman"/>
              </a:rPr>
              <a:t>Fibre</a:t>
            </a:r>
            <a:endParaRPr sz="2600" dirty="0">
              <a:latin typeface="Times New Roman" panose="02020603050405020304" pitchFamily="18" charset="0"/>
              <a:cs typeface="Times New Roman" panose="02020603050405020304" pitchFamily="18" charset="0"/>
            </a:endParaRPr>
          </a:p>
          <a:p>
            <a:pPr marL="342900" marR="0" lvl="0" indent="-342900" algn="l" rtl="0">
              <a:spcBef>
                <a:spcPts val="0"/>
              </a:spcBef>
              <a:spcAft>
                <a:spcPts val="0"/>
              </a:spcAft>
              <a:buClr>
                <a:schemeClr val="dk1"/>
              </a:buClr>
              <a:buSzPts val="2000"/>
              <a:buFont typeface="Noto Sans Symbols"/>
              <a:buChar char="✔"/>
            </a:pPr>
            <a:r>
              <a:rPr lang="en-US" sz="2600" dirty="0">
                <a:solidFill>
                  <a:schemeClr val="dk1"/>
                </a:solidFill>
                <a:latin typeface="Times New Roman" panose="02020603050405020304" pitchFamily="18" charset="0"/>
                <a:ea typeface="Times New Roman"/>
                <a:cs typeface="Times New Roman" panose="02020603050405020304" pitchFamily="18" charset="0"/>
                <a:sym typeface="Times New Roman"/>
              </a:rPr>
              <a:t>Synthetic </a:t>
            </a:r>
            <a:r>
              <a:rPr lang="en-US" sz="2600" dirty="0" err="1">
                <a:solidFill>
                  <a:schemeClr val="dk1"/>
                </a:solidFill>
                <a:latin typeface="Times New Roman" panose="02020603050405020304" pitchFamily="18" charset="0"/>
                <a:ea typeface="Times New Roman"/>
                <a:cs typeface="Times New Roman" panose="02020603050405020304" pitchFamily="18" charset="0"/>
                <a:sym typeface="Times New Roman"/>
              </a:rPr>
              <a:t>Fibre</a:t>
            </a:r>
            <a:endParaRPr sz="2600" dirty="0">
              <a:latin typeface="Times New Roman" panose="02020603050405020304" pitchFamily="18" charset="0"/>
              <a:cs typeface="Times New Roman" panose="02020603050405020304" pitchFamily="18" charset="0"/>
            </a:endParaRPr>
          </a:p>
        </p:txBody>
      </p:sp>
      <p:sp>
        <p:nvSpPr>
          <p:cNvPr id="118" name="Google Shape;118;p16"/>
          <p:cNvSpPr txBox="1"/>
          <p:nvPr/>
        </p:nvSpPr>
        <p:spPr>
          <a:xfrm>
            <a:off x="754007" y="2602098"/>
            <a:ext cx="6094428"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dirty="0">
                <a:solidFill>
                  <a:schemeClr val="dk1"/>
                </a:solidFill>
                <a:latin typeface="Times New Roman"/>
                <a:ea typeface="Times New Roman"/>
                <a:cs typeface="Times New Roman"/>
                <a:sym typeface="Times New Roman"/>
              </a:rPr>
              <a:t>NATURAL FIBRE:</a:t>
            </a:r>
            <a:endParaRPr sz="2800" dirty="0"/>
          </a:p>
        </p:txBody>
      </p:sp>
      <p:sp>
        <p:nvSpPr>
          <p:cNvPr id="119" name="Google Shape;119;p16"/>
          <p:cNvSpPr txBox="1"/>
          <p:nvPr/>
        </p:nvSpPr>
        <p:spPr>
          <a:xfrm>
            <a:off x="1879885" y="3134201"/>
            <a:ext cx="6094428" cy="1692731"/>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000"/>
              <a:buFont typeface="Wingdings" panose="05000000000000000000" pitchFamily="2" charset="2"/>
              <a:buChar char="ü"/>
            </a:pPr>
            <a:r>
              <a:rPr lang="en-US" sz="2600" dirty="0">
                <a:solidFill>
                  <a:schemeClr val="dk1"/>
                </a:solidFill>
                <a:latin typeface="Times New Roman" panose="02020603050405020304" pitchFamily="18" charset="0"/>
                <a:ea typeface="Times New Roman"/>
                <a:cs typeface="Times New Roman" panose="02020603050405020304" pitchFamily="18" charset="0"/>
                <a:sym typeface="Times New Roman"/>
              </a:rPr>
              <a:t>Stem (Bast) </a:t>
            </a:r>
            <a:r>
              <a:rPr lang="en-US" sz="2600" dirty="0" err="1">
                <a:solidFill>
                  <a:schemeClr val="dk1"/>
                </a:solidFill>
                <a:latin typeface="Times New Roman" panose="02020603050405020304" pitchFamily="18" charset="0"/>
                <a:ea typeface="Times New Roman"/>
                <a:cs typeface="Times New Roman" panose="02020603050405020304" pitchFamily="18" charset="0"/>
                <a:sym typeface="Times New Roman"/>
              </a:rPr>
              <a:t>fibres</a:t>
            </a:r>
            <a:r>
              <a:rPr lang="en-US" sz="2600" dirty="0">
                <a:solidFill>
                  <a:schemeClr val="dk1"/>
                </a:solidFill>
                <a:latin typeface="Times New Roman" panose="02020603050405020304" pitchFamily="18" charset="0"/>
                <a:ea typeface="Times New Roman"/>
                <a:cs typeface="Times New Roman" panose="02020603050405020304" pitchFamily="18" charset="0"/>
                <a:sym typeface="Times New Roman"/>
              </a:rPr>
              <a:t>, such as Flax and Hemp etc.</a:t>
            </a:r>
            <a:endParaRPr sz="2600" dirty="0">
              <a:latin typeface="Times New Roman" panose="02020603050405020304" pitchFamily="18" charset="0"/>
              <a:cs typeface="Times New Roman" panose="02020603050405020304" pitchFamily="18" charset="0"/>
            </a:endParaRPr>
          </a:p>
          <a:p>
            <a:pPr marL="457200" marR="0" lvl="0" indent="-457200" algn="l" rtl="0">
              <a:spcBef>
                <a:spcPts val="0"/>
              </a:spcBef>
              <a:spcAft>
                <a:spcPts val="0"/>
              </a:spcAft>
              <a:buClr>
                <a:schemeClr val="dk1"/>
              </a:buClr>
              <a:buSzPts val="2000"/>
              <a:buFont typeface="Wingdings" panose="05000000000000000000" pitchFamily="2" charset="2"/>
              <a:buChar char="ü"/>
            </a:pPr>
            <a:r>
              <a:rPr lang="en-US" sz="2600" dirty="0">
                <a:solidFill>
                  <a:schemeClr val="dk1"/>
                </a:solidFill>
                <a:latin typeface="Times New Roman" panose="02020603050405020304" pitchFamily="18" charset="0"/>
                <a:ea typeface="Times New Roman"/>
                <a:cs typeface="Times New Roman" panose="02020603050405020304" pitchFamily="18" charset="0"/>
                <a:sym typeface="Times New Roman"/>
              </a:rPr>
              <a:t>Plant </a:t>
            </a:r>
            <a:r>
              <a:rPr lang="en-US" sz="2600" dirty="0" err="1">
                <a:solidFill>
                  <a:schemeClr val="dk1"/>
                </a:solidFill>
                <a:latin typeface="Times New Roman" panose="02020603050405020304" pitchFamily="18" charset="0"/>
                <a:ea typeface="Times New Roman"/>
                <a:cs typeface="Times New Roman" panose="02020603050405020304" pitchFamily="18" charset="0"/>
                <a:sym typeface="Times New Roman"/>
              </a:rPr>
              <a:t>fibres</a:t>
            </a:r>
            <a:r>
              <a:rPr lang="en-US" sz="2600" dirty="0">
                <a:solidFill>
                  <a:schemeClr val="dk1"/>
                </a:solidFill>
                <a:latin typeface="Times New Roman" panose="02020603050405020304" pitchFamily="18" charset="0"/>
                <a:ea typeface="Times New Roman"/>
                <a:cs typeface="Times New Roman" panose="02020603050405020304" pitchFamily="18" charset="0"/>
                <a:sym typeface="Times New Roman"/>
              </a:rPr>
              <a:t>, such as Cotton , Jute etc.</a:t>
            </a:r>
            <a:endParaRPr sz="2600" dirty="0">
              <a:latin typeface="Times New Roman" panose="02020603050405020304" pitchFamily="18" charset="0"/>
              <a:cs typeface="Times New Roman" panose="02020603050405020304" pitchFamily="18" charset="0"/>
            </a:endParaRPr>
          </a:p>
          <a:p>
            <a:pPr marL="457200" marR="0" lvl="0" indent="-457200" algn="l" rtl="0">
              <a:spcBef>
                <a:spcPts val="0"/>
              </a:spcBef>
              <a:spcAft>
                <a:spcPts val="0"/>
              </a:spcAft>
              <a:buClr>
                <a:schemeClr val="dk1"/>
              </a:buClr>
              <a:buSzPts val="2000"/>
              <a:buFont typeface="Wingdings" panose="05000000000000000000" pitchFamily="2" charset="2"/>
              <a:buChar char="ü"/>
            </a:pPr>
            <a:r>
              <a:rPr lang="en-US" sz="2600" dirty="0">
                <a:solidFill>
                  <a:schemeClr val="dk1"/>
                </a:solidFill>
                <a:latin typeface="Times New Roman" panose="02020603050405020304" pitchFamily="18" charset="0"/>
                <a:ea typeface="Times New Roman"/>
                <a:cs typeface="Times New Roman" panose="02020603050405020304" pitchFamily="18" charset="0"/>
                <a:sym typeface="Times New Roman"/>
              </a:rPr>
              <a:t>Animal </a:t>
            </a:r>
            <a:r>
              <a:rPr lang="en-US" sz="2600" dirty="0" err="1">
                <a:solidFill>
                  <a:schemeClr val="dk1"/>
                </a:solidFill>
                <a:latin typeface="Times New Roman" panose="02020603050405020304" pitchFamily="18" charset="0"/>
                <a:ea typeface="Times New Roman"/>
                <a:cs typeface="Times New Roman" panose="02020603050405020304" pitchFamily="18" charset="0"/>
                <a:sym typeface="Times New Roman"/>
              </a:rPr>
              <a:t>fibres</a:t>
            </a:r>
            <a:r>
              <a:rPr lang="en-US" sz="2600" dirty="0">
                <a:solidFill>
                  <a:schemeClr val="dk1"/>
                </a:solidFill>
                <a:latin typeface="Times New Roman" panose="02020603050405020304" pitchFamily="18" charset="0"/>
                <a:ea typeface="Times New Roman"/>
                <a:cs typeface="Times New Roman" panose="02020603050405020304" pitchFamily="18" charset="0"/>
                <a:sym typeface="Times New Roman"/>
              </a:rPr>
              <a:t>, such  as Wool , Silk etc.</a:t>
            </a:r>
            <a:endParaRPr sz="2600" dirty="0">
              <a:latin typeface="Times New Roman" panose="02020603050405020304" pitchFamily="18" charset="0"/>
              <a:cs typeface="Times New Roman" panose="02020603050405020304" pitchFamily="18" charset="0"/>
            </a:endParaRPr>
          </a:p>
        </p:txBody>
      </p:sp>
      <p:sp>
        <p:nvSpPr>
          <p:cNvPr id="120" name="Google Shape;120;p16"/>
          <p:cNvSpPr txBox="1"/>
          <p:nvPr/>
        </p:nvSpPr>
        <p:spPr>
          <a:xfrm>
            <a:off x="754007" y="4738128"/>
            <a:ext cx="6094428"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dirty="0">
                <a:solidFill>
                  <a:schemeClr val="dk1"/>
                </a:solidFill>
                <a:latin typeface="Times New Roman"/>
                <a:ea typeface="Times New Roman"/>
                <a:cs typeface="Times New Roman"/>
                <a:sym typeface="Times New Roman"/>
              </a:rPr>
              <a:t>SYNTHETIC FIBRE:</a:t>
            </a:r>
            <a:endParaRPr sz="2800" dirty="0"/>
          </a:p>
        </p:txBody>
      </p:sp>
      <p:sp>
        <p:nvSpPr>
          <p:cNvPr id="121" name="Google Shape;121;p16"/>
          <p:cNvSpPr txBox="1"/>
          <p:nvPr/>
        </p:nvSpPr>
        <p:spPr>
          <a:xfrm>
            <a:off x="1879885" y="5172503"/>
            <a:ext cx="6094428" cy="1292621"/>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000"/>
              <a:buFont typeface="Wingdings" panose="05000000000000000000" pitchFamily="2" charset="2"/>
              <a:buChar char="ü"/>
            </a:pPr>
            <a:r>
              <a:rPr lang="en-US" sz="2600" dirty="0">
                <a:solidFill>
                  <a:schemeClr val="dk1"/>
                </a:solidFill>
                <a:latin typeface="Times New Roman" panose="02020603050405020304" pitchFamily="18" charset="0"/>
                <a:ea typeface="Times New Roman"/>
                <a:cs typeface="Times New Roman" panose="02020603050405020304" pitchFamily="18" charset="0"/>
                <a:sym typeface="Times New Roman"/>
              </a:rPr>
              <a:t>Rayon</a:t>
            </a:r>
            <a:endParaRPr sz="2600" dirty="0">
              <a:latin typeface="Times New Roman" panose="02020603050405020304" pitchFamily="18" charset="0"/>
              <a:cs typeface="Times New Roman" panose="02020603050405020304" pitchFamily="18" charset="0"/>
            </a:endParaRPr>
          </a:p>
          <a:p>
            <a:pPr marL="457200" marR="0" lvl="0" indent="-457200" algn="l" rtl="0">
              <a:spcBef>
                <a:spcPts val="0"/>
              </a:spcBef>
              <a:spcAft>
                <a:spcPts val="0"/>
              </a:spcAft>
              <a:buClr>
                <a:schemeClr val="dk1"/>
              </a:buClr>
              <a:buSzPts val="2000"/>
              <a:buFont typeface="Wingdings" panose="05000000000000000000" pitchFamily="2" charset="2"/>
              <a:buChar char="ü"/>
            </a:pPr>
            <a:r>
              <a:rPr lang="en-US" sz="2600" dirty="0">
                <a:solidFill>
                  <a:schemeClr val="dk1"/>
                </a:solidFill>
                <a:latin typeface="Times New Roman" panose="02020603050405020304" pitchFamily="18" charset="0"/>
                <a:ea typeface="Times New Roman"/>
                <a:cs typeface="Times New Roman" panose="02020603050405020304" pitchFamily="18" charset="0"/>
                <a:sym typeface="Times New Roman"/>
              </a:rPr>
              <a:t>Nylon</a:t>
            </a:r>
            <a:endParaRPr sz="2600" dirty="0">
              <a:latin typeface="Times New Roman" panose="02020603050405020304" pitchFamily="18" charset="0"/>
              <a:cs typeface="Times New Roman" panose="02020603050405020304" pitchFamily="18" charset="0"/>
            </a:endParaRPr>
          </a:p>
          <a:p>
            <a:pPr marL="457200" marR="0" lvl="0" indent="-457200" algn="l" rtl="0">
              <a:spcBef>
                <a:spcPts val="0"/>
              </a:spcBef>
              <a:spcAft>
                <a:spcPts val="0"/>
              </a:spcAft>
              <a:buClr>
                <a:schemeClr val="dk1"/>
              </a:buClr>
              <a:buSzPts val="2000"/>
              <a:buFont typeface="Wingdings" panose="05000000000000000000" pitchFamily="2" charset="2"/>
              <a:buChar char="ü"/>
            </a:pPr>
            <a:r>
              <a:rPr lang="en-US" sz="2600" dirty="0">
                <a:solidFill>
                  <a:schemeClr val="dk1"/>
                </a:solidFill>
                <a:latin typeface="Times New Roman" panose="02020603050405020304" pitchFamily="18" charset="0"/>
                <a:ea typeface="Times New Roman"/>
                <a:cs typeface="Times New Roman" panose="02020603050405020304" pitchFamily="18" charset="0"/>
                <a:sym typeface="Times New Roman"/>
              </a:rPr>
              <a:t>Polyester</a:t>
            </a:r>
            <a:endParaRPr sz="26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 name="Google Shape;247;p3">
            <a:extLst>
              <a:ext uri="{FF2B5EF4-FFF2-40B4-BE49-F238E27FC236}">
                <a16:creationId xmlns:a16="http://schemas.microsoft.com/office/drawing/2014/main" id="{345920A7-5A1F-212F-8B5C-5207EFF4FFAB}"/>
              </a:ext>
            </a:extLst>
          </p:cNvPr>
          <p:cNvSpPr/>
          <p:nvPr/>
        </p:nvSpPr>
        <p:spPr>
          <a:xfrm>
            <a:off x="0" y="0"/>
            <a:ext cx="12192000" cy="1052736"/>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bg1"/>
                </a:solidFill>
                <a:latin typeface="Times New Roman"/>
                <a:ea typeface="Times New Roman"/>
                <a:cs typeface="Times New Roman"/>
                <a:sym typeface="Times New Roman"/>
              </a:rPr>
              <a:t>TYPES OF FIBRE</a:t>
            </a:r>
            <a:endParaRPr sz="2800" dirty="0">
              <a:solidFill>
                <a:schemeClr val="bg1"/>
              </a:solidFill>
              <a:latin typeface="Times New Roman"/>
              <a:ea typeface="Times New Roman"/>
              <a:cs typeface="Times New Roman"/>
              <a:sym typeface="Times New Roman"/>
            </a:endParaRPr>
          </a:p>
        </p:txBody>
      </p:sp>
      <p:pic>
        <p:nvPicPr>
          <p:cNvPr id="3" name="Picture 2" descr="Natural fiber composites – a practical guide for industrial utilization |  International Fiber Journal">
            <a:extLst>
              <a:ext uri="{FF2B5EF4-FFF2-40B4-BE49-F238E27FC236}">
                <a16:creationId xmlns:a16="http://schemas.microsoft.com/office/drawing/2014/main" id="{4D2CCCE4-EC1D-E6C8-2C72-4849B9206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2372" y="1052736"/>
            <a:ext cx="4829628" cy="28097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ynthetic Fibres - Properties of synthetic fibres">
            <a:extLst>
              <a:ext uri="{FF2B5EF4-FFF2-40B4-BE49-F238E27FC236}">
                <a16:creationId xmlns:a16="http://schemas.microsoft.com/office/drawing/2014/main" id="{DD303B4F-C4AB-F7A6-54BF-01C59AB4D2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36" t="16872" r="11360"/>
          <a:stretch/>
        </p:blipFill>
        <p:spPr bwMode="auto">
          <a:xfrm>
            <a:off x="8305060" y="3903562"/>
            <a:ext cx="3510641" cy="28097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D65E04-F548-6250-D45D-5A01F742EF5F}"/>
              </a:ext>
            </a:extLst>
          </p:cNvPr>
          <p:cNvPicPr>
            <a:picLocks noChangeAspect="1"/>
          </p:cNvPicPr>
          <p:nvPr/>
        </p:nvPicPr>
        <p:blipFill>
          <a:blip r:embed="rId2"/>
          <a:stretch>
            <a:fillRect/>
          </a:stretch>
        </p:blipFill>
        <p:spPr>
          <a:xfrm>
            <a:off x="14720" y="1182757"/>
            <a:ext cx="11171700" cy="5338842"/>
          </a:xfrm>
          <a:prstGeom prst="rect">
            <a:avLst/>
          </a:prstGeom>
        </p:spPr>
      </p:pic>
      <p:sp>
        <p:nvSpPr>
          <p:cNvPr id="6" name="Google Shape;297;p8">
            <a:extLst>
              <a:ext uri="{FF2B5EF4-FFF2-40B4-BE49-F238E27FC236}">
                <a16:creationId xmlns:a16="http://schemas.microsoft.com/office/drawing/2014/main" id="{521CB918-8A12-6FF9-87A1-CDB7A220ADA0}"/>
              </a:ext>
            </a:extLst>
          </p:cNvPr>
          <p:cNvSpPr/>
          <p:nvPr/>
        </p:nvSpPr>
        <p:spPr>
          <a:xfrm>
            <a:off x="0" y="0"/>
            <a:ext cx="12192000" cy="1052736"/>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lt1"/>
                </a:solidFill>
                <a:latin typeface="Times New Roman"/>
                <a:ea typeface="Times New Roman"/>
                <a:cs typeface="Times New Roman"/>
                <a:sym typeface="Times New Roman"/>
              </a:rPr>
              <a:t>METHODOLOGY</a:t>
            </a:r>
            <a:endParaRPr dirty="0"/>
          </a:p>
        </p:txBody>
      </p:sp>
    </p:spTree>
    <p:extLst>
      <p:ext uri="{BB962C8B-B14F-4D97-AF65-F5344CB8AC3E}">
        <p14:creationId xmlns:p14="http://schemas.microsoft.com/office/powerpoint/2010/main" val="1313552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8"/>
          <p:cNvSpPr/>
          <p:nvPr/>
        </p:nvSpPr>
        <p:spPr>
          <a:xfrm>
            <a:off x="0" y="0"/>
            <a:ext cx="12192000" cy="1052736"/>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FABRICATION OF FILAMENT</a:t>
            </a:r>
            <a:endParaRPr/>
          </a:p>
        </p:txBody>
      </p:sp>
      <p:pic>
        <p:nvPicPr>
          <p:cNvPr id="298" name="Google Shape;298;p8"/>
          <p:cNvPicPr preferRelativeResize="0"/>
          <p:nvPr/>
        </p:nvPicPr>
        <p:blipFill rotWithShape="1">
          <a:blip r:embed="rId3">
            <a:alphaModFix/>
          </a:blip>
          <a:srcRect l="60075"/>
          <a:stretch/>
        </p:blipFill>
        <p:spPr>
          <a:xfrm>
            <a:off x="7782250" y="2673504"/>
            <a:ext cx="4344484" cy="2667237"/>
          </a:xfrm>
          <a:prstGeom prst="rect">
            <a:avLst/>
          </a:prstGeom>
          <a:noFill/>
          <a:ln>
            <a:noFill/>
          </a:ln>
        </p:spPr>
      </p:pic>
      <p:sp>
        <p:nvSpPr>
          <p:cNvPr id="299" name="Google Shape;299;p8"/>
          <p:cNvSpPr txBox="1"/>
          <p:nvPr/>
        </p:nvSpPr>
        <p:spPr>
          <a:xfrm>
            <a:off x="579583" y="6176547"/>
            <a:ext cx="284996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PLA PELLETS</a:t>
            </a:r>
            <a:endParaRPr/>
          </a:p>
        </p:txBody>
      </p:sp>
      <p:sp>
        <p:nvSpPr>
          <p:cNvPr id="300" name="Google Shape;300;p8"/>
          <p:cNvSpPr txBox="1"/>
          <p:nvPr/>
        </p:nvSpPr>
        <p:spPr>
          <a:xfrm>
            <a:off x="579583" y="3526021"/>
            <a:ext cx="196866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FLAX SEEDS</a:t>
            </a:r>
            <a:endParaRPr/>
          </a:p>
        </p:txBody>
      </p:sp>
      <p:sp>
        <p:nvSpPr>
          <p:cNvPr id="301" name="Google Shape;301;p8"/>
          <p:cNvSpPr txBox="1"/>
          <p:nvPr/>
        </p:nvSpPr>
        <p:spPr>
          <a:xfrm>
            <a:off x="8954528" y="5265511"/>
            <a:ext cx="222943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Composite filament</a:t>
            </a:r>
            <a:endParaRPr/>
          </a:p>
        </p:txBody>
      </p:sp>
      <p:pic>
        <p:nvPicPr>
          <p:cNvPr id="302" name="Google Shape;302;p8"/>
          <p:cNvPicPr preferRelativeResize="0"/>
          <p:nvPr/>
        </p:nvPicPr>
        <p:blipFill rotWithShape="1">
          <a:blip r:embed="rId4">
            <a:alphaModFix/>
          </a:blip>
          <a:srcRect/>
          <a:stretch/>
        </p:blipFill>
        <p:spPr>
          <a:xfrm>
            <a:off x="579583" y="1515948"/>
            <a:ext cx="1913052" cy="1913052"/>
          </a:xfrm>
          <a:prstGeom prst="rect">
            <a:avLst/>
          </a:prstGeom>
          <a:noFill/>
          <a:ln>
            <a:noFill/>
          </a:ln>
        </p:spPr>
      </p:pic>
      <p:sp>
        <p:nvSpPr>
          <p:cNvPr id="303" name="Google Shape;303;p8"/>
          <p:cNvSpPr/>
          <p:nvPr/>
        </p:nvSpPr>
        <p:spPr>
          <a:xfrm>
            <a:off x="3071529" y="2355449"/>
            <a:ext cx="705527" cy="510188"/>
          </a:xfrm>
          <a:prstGeom prst="rightArrow">
            <a:avLst>
              <a:gd name="adj1" fmla="val 50000"/>
              <a:gd name="adj2" fmla="val 50000"/>
            </a:avLst>
          </a:prstGeom>
          <a:solidFill>
            <a:schemeClr val="accent5"/>
          </a:solidFill>
          <a:ln w="12700" cap="flat" cmpd="sng">
            <a:solidFill>
              <a:srgbClr val="1F386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FFFFF"/>
              </a:solidFill>
              <a:latin typeface="Calibri"/>
              <a:ea typeface="Calibri"/>
              <a:cs typeface="Calibri"/>
              <a:sym typeface="Calibri"/>
            </a:endParaRPr>
          </a:p>
        </p:txBody>
      </p:sp>
      <p:pic>
        <p:nvPicPr>
          <p:cNvPr id="304" name="Google Shape;304;p8"/>
          <p:cNvPicPr preferRelativeResize="0"/>
          <p:nvPr/>
        </p:nvPicPr>
        <p:blipFill rotWithShape="1">
          <a:blip r:embed="rId3">
            <a:alphaModFix/>
          </a:blip>
          <a:srcRect l="561" t="10748" r="74855" b="8486"/>
          <a:stretch/>
        </p:blipFill>
        <p:spPr>
          <a:xfrm>
            <a:off x="3784961" y="1365685"/>
            <a:ext cx="2997266" cy="2413608"/>
          </a:xfrm>
          <a:prstGeom prst="rect">
            <a:avLst/>
          </a:prstGeom>
          <a:noFill/>
          <a:ln>
            <a:noFill/>
          </a:ln>
        </p:spPr>
      </p:pic>
      <p:pic>
        <p:nvPicPr>
          <p:cNvPr id="305" name="Google Shape;305;p8"/>
          <p:cNvPicPr preferRelativeResize="0"/>
          <p:nvPr/>
        </p:nvPicPr>
        <p:blipFill rotWithShape="1">
          <a:blip r:embed="rId3">
            <a:alphaModFix/>
          </a:blip>
          <a:srcRect l="27919" t="19359" r="49040" b="20311"/>
          <a:stretch/>
        </p:blipFill>
        <p:spPr>
          <a:xfrm>
            <a:off x="232132" y="4337084"/>
            <a:ext cx="2626690" cy="1685858"/>
          </a:xfrm>
          <a:prstGeom prst="rect">
            <a:avLst/>
          </a:prstGeom>
          <a:noFill/>
          <a:ln>
            <a:noFill/>
          </a:ln>
        </p:spPr>
      </p:pic>
      <p:pic>
        <p:nvPicPr>
          <p:cNvPr id="306" name="Google Shape;306;p8" descr="Dolomite Powder For Detergent, MGCO3, Packaging Size: 50 KG at Rs  2000/tonne in Alwar"/>
          <p:cNvPicPr preferRelativeResize="0"/>
          <p:nvPr/>
        </p:nvPicPr>
        <p:blipFill rotWithShape="1">
          <a:blip r:embed="rId5">
            <a:alphaModFix/>
          </a:blip>
          <a:srcRect/>
          <a:stretch/>
        </p:blipFill>
        <p:spPr>
          <a:xfrm>
            <a:off x="3917163" y="4026256"/>
            <a:ext cx="2462120" cy="2462120"/>
          </a:xfrm>
          <a:prstGeom prst="rect">
            <a:avLst/>
          </a:prstGeom>
          <a:noFill/>
          <a:ln>
            <a:noFill/>
          </a:ln>
        </p:spPr>
      </p:pic>
      <p:sp>
        <p:nvSpPr>
          <p:cNvPr id="307" name="Google Shape;307;p8"/>
          <p:cNvSpPr/>
          <p:nvPr/>
        </p:nvSpPr>
        <p:spPr>
          <a:xfrm>
            <a:off x="3071528" y="4980184"/>
            <a:ext cx="705527" cy="510188"/>
          </a:xfrm>
          <a:prstGeom prst="rightArrow">
            <a:avLst>
              <a:gd name="adj1" fmla="val 50000"/>
              <a:gd name="adj2" fmla="val 50000"/>
            </a:avLst>
          </a:prstGeom>
          <a:solidFill>
            <a:schemeClr val="accent5"/>
          </a:solidFill>
          <a:ln w="12700" cap="flat" cmpd="sng">
            <a:solidFill>
              <a:srgbClr val="1F386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FFFFF"/>
              </a:solidFill>
              <a:latin typeface="Calibri"/>
              <a:ea typeface="Calibri"/>
              <a:cs typeface="Calibri"/>
              <a:sym typeface="Calibri"/>
            </a:endParaRPr>
          </a:p>
        </p:txBody>
      </p:sp>
      <p:sp>
        <p:nvSpPr>
          <p:cNvPr id="308" name="Google Shape;308;p8"/>
          <p:cNvSpPr txBox="1"/>
          <p:nvPr/>
        </p:nvSpPr>
        <p:spPr>
          <a:xfrm>
            <a:off x="4917186" y="3764142"/>
            <a:ext cx="36640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rgbClr val="2F5496"/>
                </a:solidFill>
                <a:latin typeface="Times New Roman"/>
                <a:ea typeface="Times New Roman"/>
                <a:cs typeface="Times New Roman"/>
                <a:sym typeface="Times New Roman"/>
              </a:rPr>
              <a:t>+</a:t>
            </a:r>
            <a:endParaRPr/>
          </a:p>
        </p:txBody>
      </p:sp>
      <p:sp>
        <p:nvSpPr>
          <p:cNvPr id="309" name="Google Shape;309;p8"/>
          <p:cNvSpPr/>
          <p:nvPr/>
        </p:nvSpPr>
        <p:spPr>
          <a:xfrm>
            <a:off x="5780117" y="3862991"/>
            <a:ext cx="2004220" cy="510188"/>
          </a:xfrm>
          <a:prstGeom prst="rightArrow">
            <a:avLst>
              <a:gd name="adj1" fmla="val 50000"/>
              <a:gd name="adj2" fmla="val 50000"/>
            </a:avLst>
          </a:prstGeom>
          <a:solidFill>
            <a:schemeClr val="accent5"/>
          </a:solidFill>
          <a:ln w="12700" cap="flat" cmpd="sng">
            <a:solidFill>
              <a:srgbClr val="1F386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FFFFF"/>
              </a:solidFill>
              <a:latin typeface="Calibri"/>
              <a:ea typeface="Calibri"/>
              <a:cs typeface="Calibri"/>
              <a:sym typeface="Calibri"/>
            </a:endParaRPr>
          </a:p>
        </p:txBody>
      </p:sp>
      <p:sp>
        <p:nvSpPr>
          <p:cNvPr id="310" name="Google Shape;310;p8"/>
          <p:cNvSpPr txBox="1"/>
          <p:nvPr/>
        </p:nvSpPr>
        <p:spPr>
          <a:xfrm>
            <a:off x="4234887" y="1228482"/>
            <a:ext cx="222565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FLAX POWDER</a:t>
            </a:r>
            <a:endParaRPr/>
          </a:p>
        </p:txBody>
      </p:sp>
      <p:sp>
        <p:nvSpPr>
          <p:cNvPr id="311" name="Google Shape;311;p8"/>
          <p:cNvSpPr txBox="1"/>
          <p:nvPr/>
        </p:nvSpPr>
        <p:spPr>
          <a:xfrm>
            <a:off x="4281484" y="6088266"/>
            <a:ext cx="200422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PLA POWDER</a:t>
            </a:r>
            <a:endParaRPr/>
          </a:p>
        </p:txBody>
      </p:sp>
      <p:sp>
        <p:nvSpPr>
          <p:cNvPr id="312" name="Google Shape;312;p8"/>
          <p:cNvSpPr txBox="1"/>
          <p:nvPr/>
        </p:nvSpPr>
        <p:spPr>
          <a:xfrm>
            <a:off x="6182641" y="3601104"/>
            <a:ext cx="1657927"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Extrusion        </a:t>
            </a:r>
            <a:endParaRPr/>
          </a:p>
          <a:p>
            <a:pPr marL="0" marR="0" lvl="0" indent="0" algn="l" rtl="0">
              <a:spcBef>
                <a:spcPts val="0"/>
              </a:spcBef>
              <a:spcAft>
                <a:spcPts val="0"/>
              </a:spcAft>
              <a:buNone/>
            </a:pPr>
            <a:endParaRPr sz="2000" b="1">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   Process</a:t>
            </a:r>
            <a:endParaRPr sz="2000" b="1">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9" descr="Polymers | Free Full-Text | FDM-Based 3D Printing of Polymer and Associated  Composite: A Review on Mechanical Properties, Defects and Treatments"/>
          <p:cNvPicPr preferRelativeResize="0"/>
          <p:nvPr/>
        </p:nvPicPr>
        <p:blipFill rotWithShape="1">
          <a:blip r:embed="rId3">
            <a:alphaModFix/>
          </a:blip>
          <a:srcRect/>
          <a:stretch/>
        </p:blipFill>
        <p:spPr>
          <a:xfrm>
            <a:off x="0" y="1052736"/>
            <a:ext cx="12192000" cy="5805264"/>
          </a:xfrm>
          <a:prstGeom prst="rect">
            <a:avLst/>
          </a:prstGeom>
          <a:noFill/>
          <a:ln>
            <a:noFill/>
          </a:ln>
        </p:spPr>
      </p:pic>
      <p:sp>
        <p:nvSpPr>
          <p:cNvPr id="318" name="Google Shape;318;p9"/>
          <p:cNvSpPr/>
          <p:nvPr/>
        </p:nvSpPr>
        <p:spPr>
          <a:xfrm>
            <a:off x="0" y="0"/>
            <a:ext cx="12192000" cy="1052736"/>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PROCESS FLOW IN FDM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10"/>
          <p:cNvSpPr/>
          <p:nvPr/>
        </p:nvSpPr>
        <p:spPr>
          <a:xfrm>
            <a:off x="0" y="0"/>
            <a:ext cx="12192000" cy="1052736"/>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lt1"/>
                </a:solidFill>
                <a:latin typeface="Times New Roman"/>
                <a:ea typeface="Times New Roman"/>
                <a:cs typeface="Times New Roman"/>
                <a:sym typeface="Times New Roman"/>
              </a:rPr>
              <a:t>CAD MODELLING (USING CREO SOFTWARE)</a:t>
            </a:r>
            <a:endParaRPr dirty="0"/>
          </a:p>
        </p:txBody>
      </p:sp>
      <p:pic>
        <p:nvPicPr>
          <p:cNvPr id="324" name="Google Shape;324;p10"/>
          <p:cNvPicPr preferRelativeResize="0"/>
          <p:nvPr/>
        </p:nvPicPr>
        <p:blipFill rotWithShape="1">
          <a:blip r:embed="rId3">
            <a:alphaModFix/>
          </a:blip>
          <a:srcRect b="5723"/>
          <a:stretch/>
        </p:blipFill>
        <p:spPr>
          <a:xfrm>
            <a:off x="1074657" y="1489435"/>
            <a:ext cx="9368149" cy="4967925"/>
          </a:xfrm>
          <a:prstGeom prst="rect">
            <a:avLst/>
          </a:prstGeom>
          <a:noFill/>
          <a:ln>
            <a:noFill/>
          </a:ln>
        </p:spPr>
      </p:pic>
      <p:sp>
        <p:nvSpPr>
          <p:cNvPr id="325" name="Google Shape;325;p10"/>
          <p:cNvSpPr txBox="1"/>
          <p:nvPr/>
        </p:nvSpPr>
        <p:spPr>
          <a:xfrm>
            <a:off x="4826524" y="1086419"/>
            <a:ext cx="286574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Based on ASTM D638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0C2B37-072E-14DB-757B-7F51390D2866}"/>
              </a:ext>
            </a:extLst>
          </p:cNvPr>
          <p:cNvSpPr>
            <a:spLocks noGrp="1"/>
          </p:cNvSpPr>
          <p:nvPr>
            <p:ph idx="1"/>
          </p:nvPr>
        </p:nvSpPr>
        <p:spPr>
          <a:xfrm>
            <a:off x="829986" y="1666461"/>
            <a:ext cx="8254380" cy="4346713"/>
          </a:xfrm>
        </p:spPr>
        <p:txBody>
          <a:bodyPr>
            <a:normAutofit/>
          </a:bodyPr>
          <a:lstStyle/>
          <a:p>
            <a:pPr algn="just"/>
            <a:r>
              <a:rPr lang="en-US" sz="3200" dirty="0">
                <a:latin typeface="Times New Roman" panose="02020603050405020304" pitchFamily="18" charset="0"/>
                <a:cs typeface="Times New Roman" panose="02020603050405020304" pitchFamily="18" charset="0"/>
              </a:rPr>
              <a:t>Several components were manufactured using traditional machining techniques in antiquity.</a:t>
            </a:r>
          </a:p>
          <a:p>
            <a:pPr algn="just"/>
            <a:r>
              <a:rPr lang="en-US" sz="3200" dirty="0">
                <a:latin typeface="Times New Roman" panose="02020603050405020304" pitchFamily="18" charset="0"/>
                <a:cs typeface="Times New Roman" panose="02020603050405020304" pitchFamily="18" charset="0"/>
              </a:rPr>
              <a:t>To prepare the individual parts for the Components, there is a significant amount of material waste, </a:t>
            </a:r>
            <a:r>
              <a:rPr lang="en-US" sz="3200" dirty="0" err="1">
                <a:latin typeface="Times New Roman" panose="02020603050405020304" pitchFamily="18" charset="0"/>
                <a:cs typeface="Times New Roman" panose="02020603050405020304" pitchFamily="18" charset="0"/>
              </a:rPr>
              <a:t>labour</a:t>
            </a:r>
            <a:r>
              <a:rPr lang="en-US" sz="3200" dirty="0">
                <a:latin typeface="Times New Roman" panose="02020603050405020304" pitchFamily="18" charset="0"/>
                <a:cs typeface="Times New Roman" panose="02020603050405020304" pitchFamily="18" charset="0"/>
              </a:rPr>
              <a:t>, machining cost, and machining time.</a:t>
            </a:r>
          </a:p>
          <a:p>
            <a:pPr algn="just"/>
            <a:r>
              <a:rPr lang="en-US" sz="3200" dirty="0">
                <a:latin typeface="Times New Roman" panose="02020603050405020304" pitchFamily="18" charset="0"/>
                <a:cs typeface="Times New Roman" panose="02020603050405020304" pitchFamily="18" charset="0"/>
              </a:rPr>
              <a:t>Today's industries have created a number of strategies for optimizing the machining process with a zero PPM aim.</a:t>
            </a:r>
          </a:p>
          <a:p>
            <a:pPr>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a:p>
            <a:endParaRPr lang="en-IN" dirty="0"/>
          </a:p>
        </p:txBody>
      </p:sp>
      <p:sp>
        <p:nvSpPr>
          <p:cNvPr id="4" name="Google Shape;239;p2">
            <a:extLst>
              <a:ext uri="{FF2B5EF4-FFF2-40B4-BE49-F238E27FC236}">
                <a16:creationId xmlns:a16="http://schemas.microsoft.com/office/drawing/2014/main" id="{79ADDE2A-42C3-C625-889F-9A672C575F5E}"/>
              </a:ext>
            </a:extLst>
          </p:cNvPr>
          <p:cNvSpPr/>
          <p:nvPr/>
        </p:nvSpPr>
        <p:spPr>
          <a:xfrm>
            <a:off x="0" y="1"/>
            <a:ext cx="12192000" cy="1197204"/>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4400" dirty="0">
                <a:solidFill>
                  <a:schemeClr val="bg1"/>
                </a:solidFill>
                <a:latin typeface="Times New Roman" panose="02020603050405020304" pitchFamily="18" charset="0"/>
                <a:cs typeface="Times New Roman" panose="02020603050405020304" pitchFamily="18" charset="0"/>
              </a:rPr>
              <a:t>ABSTRACT</a:t>
            </a:r>
            <a:endParaRPr sz="4400" dirty="0">
              <a:solidFill>
                <a:schemeClr val="bg1"/>
              </a:solidFill>
              <a:latin typeface="Times New Roman"/>
              <a:ea typeface="Times New Roman"/>
              <a:cs typeface="Times New Roman"/>
              <a:sym typeface="Times New Roman"/>
            </a:endParaRPr>
          </a:p>
        </p:txBody>
      </p:sp>
      <p:pic>
        <p:nvPicPr>
          <p:cNvPr id="1026" name="Picture 2" descr="Medical 3D Printing | Dassault Systèmes">
            <a:extLst>
              <a:ext uri="{FF2B5EF4-FFF2-40B4-BE49-F238E27FC236}">
                <a16:creationId xmlns:a16="http://schemas.microsoft.com/office/drawing/2014/main" id="{0EDA281C-0A05-273B-C1F2-D291B3B3C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1" y="2643808"/>
            <a:ext cx="2426183" cy="1570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560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23;p10">
            <a:extLst>
              <a:ext uri="{FF2B5EF4-FFF2-40B4-BE49-F238E27FC236}">
                <a16:creationId xmlns:a16="http://schemas.microsoft.com/office/drawing/2014/main" id="{D6C79047-C1D6-C633-3C9C-8C43AEF0AAEB}"/>
              </a:ext>
            </a:extLst>
          </p:cNvPr>
          <p:cNvSpPr/>
          <p:nvPr/>
        </p:nvSpPr>
        <p:spPr>
          <a:xfrm>
            <a:off x="0" y="0"/>
            <a:ext cx="12192000" cy="1052736"/>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lt1"/>
                </a:solidFill>
                <a:latin typeface="Times New Roman"/>
                <a:ea typeface="Times New Roman"/>
                <a:cs typeface="Times New Roman"/>
                <a:sym typeface="Times New Roman"/>
              </a:rPr>
              <a:t>CAD MODELLING (USING CREO SOFTWARE)</a:t>
            </a:r>
            <a:endParaRPr dirty="0"/>
          </a:p>
        </p:txBody>
      </p:sp>
      <p:pic>
        <p:nvPicPr>
          <p:cNvPr id="3" name="Google Shape;187;p24">
            <a:extLst>
              <a:ext uri="{FF2B5EF4-FFF2-40B4-BE49-F238E27FC236}">
                <a16:creationId xmlns:a16="http://schemas.microsoft.com/office/drawing/2014/main" id="{06309E96-71E4-6F10-C8C8-C562CEBB6FC5}"/>
              </a:ext>
            </a:extLst>
          </p:cNvPr>
          <p:cNvPicPr preferRelativeResize="0"/>
          <p:nvPr/>
        </p:nvPicPr>
        <p:blipFill rotWithShape="1">
          <a:blip r:embed="rId2">
            <a:alphaModFix/>
          </a:blip>
          <a:srcRect l="-71" r="-341" b="4368"/>
          <a:stretch/>
        </p:blipFill>
        <p:spPr>
          <a:xfrm>
            <a:off x="1169505" y="1311254"/>
            <a:ext cx="10058400" cy="5388429"/>
          </a:xfrm>
          <a:prstGeom prst="rect">
            <a:avLst/>
          </a:prstGeom>
          <a:noFill/>
          <a:ln w="9525" cap="flat" cmpd="sng">
            <a:solidFill>
              <a:srgbClr val="0F243E"/>
            </a:solidFill>
            <a:prstDash val="solid"/>
            <a:round/>
            <a:headEnd type="none" w="sm" len="sm"/>
            <a:tailEnd type="none" w="sm" len="sm"/>
          </a:ln>
        </p:spPr>
      </p:pic>
    </p:spTree>
    <p:extLst>
      <p:ext uri="{BB962C8B-B14F-4D97-AF65-F5344CB8AC3E}">
        <p14:creationId xmlns:p14="http://schemas.microsoft.com/office/powerpoint/2010/main" val="3082355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1"/>
          <p:cNvSpPr/>
          <p:nvPr/>
        </p:nvSpPr>
        <p:spPr>
          <a:xfrm>
            <a:off x="0" y="0"/>
            <a:ext cx="12192000" cy="1052736"/>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SLICING &amp; G CODE GENERATION</a:t>
            </a:r>
            <a:endParaRPr/>
          </a:p>
        </p:txBody>
      </p:sp>
      <p:pic>
        <p:nvPicPr>
          <p:cNvPr id="331" name="Google Shape;331;p11"/>
          <p:cNvPicPr preferRelativeResize="0"/>
          <p:nvPr/>
        </p:nvPicPr>
        <p:blipFill rotWithShape="1">
          <a:blip r:embed="rId3">
            <a:alphaModFix/>
          </a:blip>
          <a:srcRect t="18" b="5953"/>
          <a:stretch/>
        </p:blipFill>
        <p:spPr>
          <a:xfrm>
            <a:off x="917640" y="1273405"/>
            <a:ext cx="10084913" cy="5334000"/>
          </a:xfrm>
          <a:prstGeom prst="rect">
            <a:avLst/>
          </a:prstGeom>
          <a:noFill/>
          <a:ln>
            <a:noFill/>
          </a:ln>
        </p:spPr>
      </p:pic>
      <p:sp>
        <p:nvSpPr>
          <p:cNvPr id="332" name="Google Shape;332;p11"/>
          <p:cNvSpPr txBox="1"/>
          <p:nvPr/>
        </p:nvSpPr>
        <p:spPr>
          <a:xfrm>
            <a:off x="5029200" y="6488668"/>
            <a:ext cx="6099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CURA SOFTWARE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2"/>
          <p:cNvSpPr/>
          <p:nvPr/>
        </p:nvSpPr>
        <p:spPr>
          <a:xfrm>
            <a:off x="0" y="0"/>
            <a:ext cx="12192000" cy="1052736"/>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SLICED INTO DIFFERENT LAYER</a:t>
            </a:r>
            <a:endParaRPr/>
          </a:p>
        </p:txBody>
      </p:sp>
      <p:pic>
        <p:nvPicPr>
          <p:cNvPr id="338" name="Google Shape;338;p12"/>
          <p:cNvPicPr preferRelativeResize="0"/>
          <p:nvPr/>
        </p:nvPicPr>
        <p:blipFill rotWithShape="1">
          <a:blip r:embed="rId3">
            <a:alphaModFix/>
          </a:blip>
          <a:srcRect/>
          <a:stretch/>
        </p:blipFill>
        <p:spPr>
          <a:xfrm>
            <a:off x="609599" y="3137141"/>
            <a:ext cx="10800000" cy="1015314"/>
          </a:xfrm>
          <a:prstGeom prst="rect">
            <a:avLst/>
          </a:prstGeom>
          <a:noFill/>
          <a:ln>
            <a:noFill/>
          </a:ln>
        </p:spPr>
      </p:pic>
      <p:pic>
        <p:nvPicPr>
          <p:cNvPr id="339" name="Google Shape;339;p12"/>
          <p:cNvPicPr preferRelativeResize="0"/>
          <p:nvPr/>
        </p:nvPicPr>
        <p:blipFill rotWithShape="1">
          <a:blip r:embed="rId4">
            <a:alphaModFix/>
          </a:blip>
          <a:srcRect/>
          <a:stretch/>
        </p:blipFill>
        <p:spPr>
          <a:xfrm>
            <a:off x="609599" y="1472211"/>
            <a:ext cx="10800000" cy="1025471"/>
          </a:xfrm>
          <a:prstGeom prst="rect">
            <a:avLst/>
          </a:prstGeom>
          <a:noFill/>
          <a:ln>
            <a:noFill/>
          </a:ln>
        </p:spPr>
      </p:pic>
      <p:pic>
        <p:nvPicPr>
          <p:cNvPr id="340" name="Google Shape;340;p12"/>
          <p:cNvPicPr preferRelativeResize="0"/>
          <p:nvPr/>
        </p:nvPicPr>
        <p:blipFill rotWithShape="1">
          <a:blip r:embed="rId5">
            <a:alphaModFix/>
          </a:blip>
          <a:srcRect/>
          <a:stretch/>
        </p:blipFill>
        <p:spPr>
          <a:xfrm>
            <a:off x="609599" y="4791914"/>
            <a:ext cx="10800000" cy="1018868"/>
          </a:xfrm>
          <a:prstGeom prst="rect">
            <a:avLst/>
          </a:prstGeom>
          <a:noFill/>
          <a:ln>
            <a:noFill/>
          </a:ln>
        </p:spPr>
      </p:pic>
      <p:sp>
        <p:nvSpPr>
          <p:cNvPr id="341" name="Google Shape;341;p12"/>
          <p:cNvSpPr txBox="1"/>
          <p:nvPr/>
        </p:nvSpPr>
        <p:spPr>
          <a:xfrm>
            <a:off x="4027613" y="6050131"/>
            <a:ext cx="396397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DIFFERENT LAYER PATTERN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3"/>
          <p:cNvSpPr/>
          <p:nvPr/>
        </p:nvSpPr>
        <p:spPr>
          <a:xfrm>
            <a:off x="0" y="0"/>
            <a:ext cx="12192000" cy="1052736"/>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G CODE GENERATION</a:t>
            </a:r>
            <a:endParaRPr/>
          </a:p>
        </p:txBody>
      </p:sp>
      <p:pic>
        <p:nvPicPr>
          <p:cNvPr id="347" name="Google Shape;347;p13"/>
          <p:cNvPicPr preferRelativeResize="0"/>
          <p:nvPr/>
        </p:nvPicPr>
        <p:blipFill rotWithShape="1">
          <a:blip r:embed="rId3">
            <a:alphaModFix/>
          </a:blip>
          <a:srcRect/>
          <a:stretch/>
        </p:blipFill>
        <p:spPr>
          <a:xfrm>
            <a:off x="0" y="1052736"/>
            <a:ext cx="12192000" cy="580526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4"/>
          <p:cNvSpPr/>
          <p:nvPr/>
        </p:nvSpPr>
        <p:spPr>
          <a:xfrm>
            <a:off x="0" y="0"/>
            <a:ext cx="12192000" cy="1052736"/>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DESIGN OF EXPERIMENT USING TAGUCHI METHOD</a:t>
            </a:r>
            <a:endParaRPr/>
          </a:p>
        </p:txBody>
      </p:sp>
      <p:graphicFrame>
        <p:nvGraphicFramePr>
          <p:cNvPr id="353" name="Google Shape;353;p14"/>
          <p:cNvGraphicFramePr/>
          <p:nvPr>
            <p:extLst>
              <p:ext uri="{D42A27DB-BD31-4B8C-83A1-F6EECF244321}">
                <p14:modId xmlns:p14="http://schemas.microsoft.com/office/powerpoint/2010/main" val="2671092938"/>
              </p:ext>
            </p:extLst>
          </p:nvPr>
        </p:nvGraphicFramePr>
        <p:xfrm>
          <a:off x="1" y="1052736"/>
          <a:ext cx="5585791" cy="5805225"/>
        </p:xfrm>
        <a:graphic>
          <a:graphicData uri="http://schemas.openxmlformats.org/drawingml/2006/table">
            <a:tbl>
              <a:tblPr firstRow="1" firstCol="1" lastRow="1" lastCol="1" bandRow="1" bandCol="1">
                <a:noFill/>
                <a:tableStyleId>{077AFF78-3BB1-49A7-B5BA-C1C057EF3425}</a:tableStyleId>
              </a:tblPr>
              <a:tblGrid>
                <a:gridCol w="1406207">
                  <a:extLst>
                    <a:ext uri="{9D8B030D-6E8A-4147-A177-3AD203B41FA5}">
                      <a16:colId xmlns:a16="http://schemas.microsoft.com/office/drawing/2014/main" val="20000"/>
                    </a:ext>
                  </a:extLst>
                </a:gridCol>
                <a:gridCol w="1392020">
                  <a:extLst>
                    <a:ext uri="{9D8B030D-6E8A-4147-A177-3AD203B41FA5}">
                      <a16:colId xmlns:a16="http://schemas.microsoft.com/office/drawing/2014/main" val="20001"/>
                    </a:ext>
                  </a:extLst>
                </a:gridCol>
                <a:gridCol w="1395544">
                  <a:extLst>
                    <a:ext uri="{9D8B030D-6E8A-4147-A177-3AD203B41FA5}">
                      <a16:colId xmlns:a16="http://schemas.microsoft.com/office/drawing/2014/main" val="20002"/>
                    </a:ext>
                  </a:extLst>
                </a:gridCol>
                <a:gridCol w="1392020">
                  <a:extLst>
                    <a:ext uri="{9D8B030D-6E8A-4147-A177-3AD203B41FA5}">
                      <a16:colId xmlns:a16="http://schemas.microsoft.com/office/drawing/2014/main" val="20003"/>
                    </a:ext>
                  </a:extLst>
                </a:gridCol>
              </a:tblGrid>
              <a:tr h="1149325">
                <a:tc>
                  <a:txBody>
                    <a:bodyPr/>
                    <a:lstStyle/>
                    <a:p>
                      <a:pPr marL="0" marR="0" lvl="0" indent="0" algn="l" rtl="0">
                        <a:spcBef>
                          <a:spcPts val="0"/>
                        </a:spcBef>
                        <a:spcAft>
                          <a:spcPts val="0"/>
                        </a:spcAft>
                        <a:buNone/>
                      </a:pPr>
                      <a:r>
                        <a:rPr lang="en-US" sz="1400" b="1" u="none" strike="noStrike" cap="none">
                          <a:latin typeface="Times New Roman"/>
                          <a:ea typeface="Times New Roman"/>
                          <a:cs typeface="Times New Roman"/>
                          <a:sym typeface="Times New Roman"/>
                        </a:rPr>
                        <a:t> </a:t>
                      </a:r>
                      <a:endParaRPr sz="1400" b="1" u="none" strike="noStrike" cap="none">
                        <a:latin typeface="Times New Roman"/>
                        <a:ea typeface="Times New Roman"/>
                        <a:cs typeface="Times New Roman"/>
                        <a:sym typeface="Times New Roman"/>
                      </a:endParaRPr>
                    </a:p>
                    <a:p>
                      <a:pPr marL="342900" marR="327660" lvl="0" indent="0" algn="ctr" rtl="0">
                        <a:spcBef>
                          <a:spcPts val="5"/>
                        </a:spcBef>
                        <a:spcAft>
                          <a:spcPts val="0"/>
                        </a:spcAft>
                        <a:buNone/>
                      </a:pPr>
                      <a:r>
                        <a:rPr lang="en-US" sz="1400" b="1" u="none" strike="noStrike" cap="none">
                          <a:latin typeface="Times New Roman"/>
                          <a:ea typeface="Times New Roman"/>
                          <a:cs typeface="Times New Roman"/>
                          <a:sym typeface="Times New Roman"/>
                        </a:rPr>
                        <a:t>SL.NO.</a:t>
                      </a:r>
                      <a:endParaRPr sz="1400" b="1" u="none" strike="noStrike" cap="none">
                        <a:latin typeface="Times New Roman"/>
                        <a:ea typeface="Times New Roman"/>
                        <a:cs typeface="Times New Roman"/>
                        <a:sym typeface="Times New Roman"/>
                      </a:endParaRPr>
                    </a:p>
                  </a:txBody>
                  <a:tcPr marL="0" marR="0" marT="0" marB="0"/>
                </a:tc>
                <a:tc>
                  <a:txBody>
                    <a:bodyPr/>
                    <a:lstStyle/>
                    <a:p>
                      <a:pPr marL="0" marR="0" lvl="0" indent="0" algn="l" rtl="0">
                        <a:spcBef>
                          <a:spcPts val="0"/>
                        </a:spcBef>
                        <a:spcAft>
                          <a:spcPts val="0"/>
                        </a:spcAft>
                        <a:buNone/>
                      </a:pPr>
                      <a:r>
                        <a:rPr lang="en-US" sz="1400" b="1" u="none" strike="noStrike" cap="none">
                          <a:latin typeface="Times New Roman"/>
                          <a:ea typeface="Times New Roman"/>
                          <a:cs typeface="Times New Roman"/>
                          <a:sym typeface="Times New Roman"/>
                        </a:rPr>
                        <a:t> </a:t>
                      </a:r>
                      <a:endParaRPr sz="1400" b="1" u="none" strike="noStrike" cap="none">
                        <a:latin typeface="Times New Roman"/>
                        <a:ea typeface="Times New Roman"/>
                        <a:cs typeface="Times New Roman"/>
                        <a:sym typeface="Times New Roman"/>
                      </a:endParaRPr>
                    </a:p>
                    <a:p>
                      <a:pPr marL="220345" marR="200660" lvl="0" indent="0" algn="ctr" rtl="0">
                        <a:spcBef>
                          <a:spcPts val="5"/>
                        </a:spcBef>
                        <a:spcAft>
                          <a:spcPts val="0"/>
                        </a:spcAft>
                        <a:buNone/>
                      </a:pPr>
                      <a:r>
                        <a:rPr lang="en-US" sz="1400" b="1" u="none" strike="noStrike" cap="none">
                          <a:latin typeface="Times New Roman"/>
                          <a:ea typeface="Times New Roman"/>
                          <a:cs typeface="Times New Roman"/>
                          <a:sym typeface="Times New Roman"/>
                        </a:rPr>
                        <a:t>INFILL %</a:t>
                      </a:r>
                      <a:endParaRPr sz="1400" b="1" u="none" strike="noStrike" cap="none">
                        <a:latin typeface="Times New Roman"/>
                        <a:ea typeface="Times New Roman"/>
                        <a:cs typeface="Times New Roman"/>
                        <a:sym typeface="Times New Roman"/>
                      </a:endParaRPr>
                    </a:p>
                  </a:txBody>
                  <a:tcPr marL="0" marR="0" marT="0" marB="0"/>
                </a:tc>
                <a:tc>
                  <a:txBody>
                    <a:bodyPr/>
                    <a:lstStyle/>
                    <a:p>
                      <a:pPr marL="0" marR="0" lvl="0" indent="0" algn="l" rtl="0">
                        <a:spcBef>
                          <a:spcPts val="0"/>
                        </a:spcBef>
                        <a:spcAft>
                          <a:spcPts val="0"/>
                        </a:spcAft>
                        <a:buNone/>
                      </a:pPr>
                      <a:r>
                        <a:rPr lang="en-US" sz="1400" b="1" u="none" strike="noStrike" cap="none">
                          <a:latin typeface="Times New Roman"/>
                          <a:ea typeface="Times New Roman"/>
                          <a:cs typeface="Times New Roman"/>
                          <a:sym typeface="Times New Roman"/>
                        </a:rPr>
                        <a:t> </a:t>
                      </a:r>
                      <a:endParaRPr sz="1400" b="1" u="none" strike="noStrike" cap="none">
                        <a:latin typeface="Times New Roman"/>
                        <a:ea typeface="Times New Roman"/>
                        <a:cs typeface="Times New Roman"/>
                        <a:sym typeface="Times New Roman"/>
                      </a:endParaRPr>
                    </a:p>
                    <a:p>
                      <a:pPr marL="123825" marR="108585" lvl="0" indent="0" algn="ctr" rtl="0">
                        <a:spcBef>
                          <a:spcPts val="5"/>
                        </a:spcBef>
                        <a:spcAft>
                          <a:spcPts val="0"/>
                        </a:spcAft>
                        <a:buNone/>
                      </a:pPr>
                      <a:r>
                        <a:rPr lang="en-US" sz="1400" b="1" u="none" strike="noStrike" cap="none">
                          <a:latin typeface="Times New Roman"/>
                          <a:ea typeface="Times New Roman"/>
                          <a:cs typeface="Times New Roman"/>
                          <a:sym typeface="Times New Roman"/>
                        </a:rPr>
                        <a:t>SPEED mm/s</a:t>
                      </a:r>
                      <a:endParaRPr sz="1400" b="1" u="none" strike="noStrike" cap="none">
                        <a:latin typeface="Times New Roman"/>
                        <a:ea typeface="Times New Roman"/>
                        <a:cs typeface="Times New Roman"/>
                        <a:sym typeface="Times New Roman"/>
                      </a:endParaRPr>
                    </a:p>
                  </a:txBody>
                  <a:tcPr marL="0" marR="0" marT="0" marB="0"/>
                </a:tc>
                <a:tc>
                  <a:txBody>
                    <a:bodyPr/>
                    <a:lstStyle/>
                    <a:p>
                      <a:pPr marL="170180" marR="144780" lvl="0" indent="1270" algn="ctr" rtl="0">
                        <a:lnSpc>
                          <a:spcPct val="151000"/>
                        </a:lnSpc>
                        <a:spcBef>
                          <a:spcPts val="0"/>
                        </a:spcBef>
                        <a:spcAft>
                          <a:spcPts val="0"/>
                        </a:spcAft>
                        <a:buNone/>
                      </a:pPr>
                      <a:r>
                        <a:rPr lang="en-US" sz="1400" b="1" u="none" strike="noStrike" cap="none">
                          <a:latin typeface="Times New Roman"/>
                          <a:ea typeface="Times New Roman"/>
                          <a:cs typeface="Times New Roman"/>
                          <a:sym typeface="Times New Roman"/>
                        </a:rPr>
                        <a:t>LAYER THICKNESS</a:t>
                      </a:r>
                      <a:endParaRPr sz="1400" b="1" u="none" strike="noStrike" cap="none">
                        <a:latin typeface="Times New Roman"/>
                        <a:ea typeface="Times New Roman"/>
                        <a:cs typeface="Times New Roman"/>
                        <a:sym typeface="Times New Roman"/>
                      </a:endParaRPr>
                    </a:p>
                    <a:p>
                      <a:pPr marL="224790" marR="200660" lvl="0" indent="0" algn="ctr" rtl="0">
                        <a:spcBef>
                          <a:spcPts val="0"/>
                        </a:spcBef>
                        <a:spcAft>
                          <a:spcPts val="0"/>
                        </a:spcAft>
                        <a:buNone/>
                      </a:pPr>
                      <a:r>
                        <a:rPr lang="en-US" sz="1400" b="1" u="none" strike="noStrike" cap="none">
                          <a:latin typeface="Times New Roman"/>
                          <a:ea typeface="Times New Roman"/>
                          <a:cs typeface="Times New Roman"/>
                          <a:sym typeface="Times New Roman"/>
                        </a:rPr>
                        <a:t>mm</a:t>
                      </a:r>
                      <a:endParaRPr sz="1400" b="1"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311150">
                <a:tc>
                  <a:txBody>
                    <a:bodyPr/>
                    <a:lstStyle/>
                    <a:p>
                      <a:pPr marL="20320" marR="0" lvl="0" indent="0" algn="ct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1</a:t>
                      </a:r>
                      <a:endParaRPr sz="1400" b="1" u="none" strike="noStrike" cap="none">
                        <a:latin typeface="Times New Roman"/>
                        <a:ea typeface="Times New Roman"/>
                        <a:cs typeface="Times New Roman"/>
                        <a:sym typeface="Times New Roman"/>
                      </a:endParaRPr>
                    </a:p>
                  </a:txBody>
                  <a:tcPr marL="0" marR="0" marT="0" marB="0"/>
                </a:tc>
                <a:tc>
                  <a:txBody>
                    <a:bodyPr/>
                    <a:lstStyle/>
                    <a:p>
                      <a:pPr marL="228600" marR="200660" lvl="0" indent="0" algn="ct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20</a:t>
                      </a:r>
                      <a:endParaRPr sz="1400" b="1" u="none" strike="noStrike" cap="none">
                        <a:latin typeface="Times New Roman"/>
                        <a:ea typeface="Times New Roman"/>
                        <a:cs typeface="Times New Roman"/>
                        <a:sym typeface="Times New Roman"/>
                      </a:endParaRPr>
                    </a:p>
                  </a:txBody>
                  <a:tcPr marL="0" marR="0" marT="0" marB="0"/>
                </a:tc>
                <a:tc>
                  <a:txBody>
                    <a:bodyPr/>
                    <a:lstStyle/>
                    <a:p>
                      <a:pPr marL="123825" marR="91440" lvl="0" indent="0" algn="ct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60</a:t>
                      </a:r>
                      <a:endParaRPr sz="1400" b="1" u="none" strike="noStrike" cap="none">
                        <a:latin typeface="Times New Roman"/>
                        <a:ea typeface="Times New Roman"/>
                        <a:cs typeface="Times New Roman"/>
                        <a:sym typeface="Times New Roman"/>
                      </a:endParaRPr>
                    </a:p>
                  </a:txBody>
                  <a:tcPr marL="0" marR="0" marT="0" marB="0"/>
                </a:tc>
                <a:tc>
                  <a:txBody>
                    <a:bodyPr/>
                    <a:lstStyle/>
                    <a:p>
                      <a:pPr marL="0" marR="488950" lvl="0" indent="0" algn="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0.1</a:t>
                      </a:r>
                      <a:endParaRPr sz="1400" b="1"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311150">
                <a:tc>
                  <a:txBody>
                    <a:bodyPr/>
                    <a:lstStyle/>
                    <a:p>
                      <a:pPr marL="20320" marR="0" lvl="0" indent="0" algn="ct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2</a:t>
                      </a:r>
                      <a:endParaRPr sz="1400" b="1" u="none" strike="noStrike" cap="none">
                        <a:latin typeface="Times New Roman"/>
                        <a:ea typeface="Times New Roman"/>
                        <a:cs typeface="Times New Roman"/>
                        <a:sym typeface="Times New Roman"/>
                      </a:endParaRPr>
                    </a:p>
                  </a:txBody>
                  <a:tcPr marL="0" marR="0" marT="0" marB="0"/>
                </a:tc>
                <a:tc>
                  <a:txBody>
                    <a:bodyPr/>
                    <a:lstStyle/>
                    <a:p>
                      <a:pPr marL="228600" marR="200660" lvl="0" indent="0" algn="ct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40</a:t>
                      </a:r>
                      <a:endParaRPr sz="1400" b="1" u="none" strike="noStrike" cap="none">
                        <a:latin typeface="Times New Roman"/>
                        <a:ea typeface="Times New Roman"/>
                        <a:cs typeface="Times New Roman"/>
                        <a:sym typeface="Times New Roman"/>
                      </a:endParaRPr>
                    </a:p>
                  </a:txBody>
                  <a:tcPr marL="0" marR="0" marT="0" marB="0"/>
                </a:tc>
                <a:tc>
                  <a:txBody>
                    <a:bodyPr/>
                    <a:lstStyle/>
                    <a:p>
                      <a:pPr marL="123825" marR="91440" lvl="0" indent="0" algn="ct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60</a:t>
                      </a:r>
                      <a:endParaRPr sz="1400" b="1" u="none" strike="noStrike" cap="none">
                        <a:latin typeface="Times New Roman"/>
                        <a:ea typeface="Times New Roman"/>
                        <a:cs typeface="Times New Roman"/>
                        <a:sym typeface="Times New Roman"/>
                      </a:endParaRPr>
                    </a:p>
                  </a:txBody>
                  <a:tcPr marL="0" marR="0" marT="0" marB="0"/>
                </a:tc>
                <a:tc>
                  <a:txBody>
                    <a:bodyPr/>
                    <a:lstStyle/>
                    <a:p>
                      <a:pPr marL="0" marR="488950" lvl="0" indent="0" algn="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0.1</a:t>
                      </a:r>
                      <a:endParaRPr sz="1400" b="1"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2"/>
                  </a:ext>
                </a:extLst>
              </a:tr>
              <a:tr h="311150">
                <a:tc>
                  <a:txBody>
                    <a:bodyPr/>
                    <a:lstStyle/>
                    <a:p>
                      <a:pPr marL="20320" marR="0" lvl="0" indent="0" algn="ctr" rtl="0">
                        <a:lnSpc>
                          <a:spcPct val="110714"/>
                        </a:lnSpc>
                        <a:spcBef>
                          <a:spcPts val="0"/>
                        </a:spcBef>
                        <a:spcAft>
                          <a:spcPts val="0"/>
                        </a:spcAft>
                        <a:buNone/>
                      </a:pPr>
                      <a:r>
                        <a:rPr lang="en-US" sz="1400" b="1" u="none" strike="noStrike" cap="none">
                          <a:latin typeface="Times New Roman"/>
                          <a:ea typeface="Times New Roman"/>
                          <a:cs typeface="Times New Roman"/>
                          <a:sym typeface="Times New Roman"/>
                        </a:rPr>
                        <a:t>3</a:t>
                      </a:r>
                      <a:endParaRPr sz="1400" b="1" u="none" strike="noStrike" cap="none">
                        <a:latin typeface="Times New Roman"/>
                        <a:ea typeface="Times New Roman"/>
                        <a:cs typeface="Times New Roman"/>
                        <a:sym typeface="Times New Roman"/>
                      </a:endParaRPr>
                    </a:p>
                  </a:txBody>
                  <a:tcPr marL="0" marR="0" marT="0" marB="0"/>
                </a:tc>
                <a:tc>
                  <a:txBody>
                    <a:bodyPr/>
                    <a:lstStyle/>
                    <a:p>
                      <a:pPr marL="228600" marR="200660" lvl="0" indent="0" algn="ctr" rtl="0">
                        <a:lnSpc>
                          <a:spcPct val="110714"/>
                        </a:lnSpc>
                        <a:spcBef>
                          <a:spcPts val="0"/>
                        </a:spcBef>
                        <a:spcAft>
                          <a:spcPts val="0"/>
                        </a:spcAft>
                        <a:buNone/>
                      </a:pPr>
                      <a:r>
                        <a:rPr lang="en-US" sz="1400" b="1" u="none" strike="noStrike" cap="none">
                          <a:latin typeface="Times New Roman"/>
                          <a:ea typeface="Times New Roman"/>
                          <a:cs typeface="Times New Roman"/>
                          <a:sym typeface="Times New Roman"/>
                        </a:rPr>
                        <a:t>55</a:t>
                      </a:r>
                      <a:endParaRPr sz="1400" b="1" u="none" strike="noStrike" cap="none">
                        <a:latin typeface="Times New Roman"/>
                        <a:ea typeface="Times New Roman"/>
                        <a:cs typeface="Times New Roman"/>
                        <a:sym typeface="Times New Roman"/>
                      </a:endParaRPr>
                    </a:p>
                  </a:txBody>
                  <a:tcPr marL="0" marR="0" marT="0" marB="0"/>
                </a:tc>
                <a:tc>
                  <a:txBody>
                    <a:bodyPr/>
                    <a:lstStyle/>
                    <a:p>
                      <a:pPr marL="123825" marR="91440" lvl="0" indent="0" algn="ctr" rtl="0">
                        <a:lnSpc>
                          <a:spcPct val="110714"/>
                        </a:lnSpc>
                        <a:spcBef>
                          <a:spcPts val="0"/>
                        </a:spcBef>
                        <a:spcAft>
                          <a:spcPts val="0"/>
                        </a:spcAft>
                        <a:buNone/>
                      </a:pPr>
                      <a:r>
                        <a:rPr lang="en-US" sz="1400" b="1" u="none" strike="noStrike" cap="none">
                          <a:latin typeface="Times New Roman"/>
                          <a:ea typeface="Times New Roman"/>
                          <a:cs typeface="Times New Roman"/>
                          <a:sym typeface="Times New Roman"/>
                        </a:rPr>
                        <a:t>60</a:t>
                      </a:r>
                      <a:endParaRPr sz="1400" b="1" u="none" strike="noStrike" cap="none">
                        <a:latin typeface="Times New Roman"/>
                        <a:ea typeface="Times New Roman"/>
                        <a:cs typeface="Times New Roman"/>
                        <a:sym typeface="Times New Roman"/>
                      </a:endParaRPr>
                    </a:p>
                  </a:txBody>
                  <a:tcPr marL="0" marR="0" marT="0" marB="0"/>
                </a:tc>
                <a:tc>
                  <a:txBody>
                    <a:bodyPr/>
                    <a:lstStyle/>
                    <a:p>
                      <a:pPr marL="0" marR="488950" lvl="0" indent="0" algn="r" rtl="0">
                        <a:lnSpc>
                          <a:spcPct val="110714"/>
                        </a:lnSpc>
                        <a:spcBef>
                          <a:spcPts val="0"/>
                        </a:spcBef>
                        <a:spcAft>
                          <a:spcPts val="0"/>
                        </a:spcAft>
                        <a:buNone/>
                      </a:pPr>
                      <a:r>
                        <a:rPr lang="en-US" sz="1400" b="1" u="none" strike="noStrike" cap="none">
                          <a:latin typeface="Times New Roman"/>
                          <a:ea typeface="Times New Roman"/>
                          <a:cs typeface="Times New Roman"/>
                          <a:sym typeface="Times New Roman"/>
                        </a:rPr>
                        <a:t>0.2</a:t>
                      </a:r>
                      <a:endParaRPr sz="1400" b="1"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3"/>
                  </a:ext>
                </a:extLst>
              </a:tr>
              <a:tr h="311150">
                <a:tc>
                  <a:txBody>
                    <a:bodyPr/>
                    <a:lstStyle/>
                    <a:p>
                      <a:pPr marL="20320" marR="0" lvl="0" indent="0" algn="ct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4</a:t>
                      </a:r>
                      <a:endParaRPr sz="1400" b="1" u="none" strike="noStrike" cap="none">
                        <a:latin typeface="Times New Roman"/>
                        <a:ea typeface="Times New Roman"/>
                        <a:cs typeface="Times New Roman"/>
                        <a:sym typeface="Times New Roman"/>
                      </a:endParaRPr>
                    </a:p>
                  </a:txBody>
                  <a:tcPr marL="0" marR="0" marT="0" marB="0"/>
                </a:tc>
                <a:tc>
                  <a:txBody>
                    <a:bodyPr/>
                    <a:lstStyle/>
                    <a:p>
                      <a:pPr marL="228600" marR="200660" lvl="0" indent="0" algn="ct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25</a:t>
                      </a:r>
                      <a:endParaRPr sz="1400" b="1" u="none" strike="noStrike" cap="none">
                        <a:latin typeface="Times New Roman"/>
                        <a:ea typeface="Times New Roman"/>
                        <a:cs typeface="Times New Roman"/>
                        <a:sym typeface="Times New Roman"/>
                      </a:endParaRPr>
                    </a:p>
                  </a:txBody>
                  <a:tcPr marL="0" marR="0" marT="0" marB="0"/>
                </a:tc>
                <a:tc>
                  <a:txBody>
                    <a:bodyPr/>
                    <a:lstStyle/>
                    <a:p>
                      <a:pPr marL="123825" marR="91440" lvl="0" indent="0" algn="ct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75</a:t>
                      </a:r>
                      <a:endParaRPr sz="1400" b="1" u="none" strike="noStrike" cap="none">
                        <a:latin typeface="Times New Roman"/>
                        <a:ea typeface="Times New Roman"/>
                        <a:cs typeface="Times New Roman"/>
                        <a:sym typeface="Times New Roman"/>
                      </a:endParaRPr>
                    </a:p>
                  </a:txBody>
                  <a:tcPr marL="0" marR="0" marT="0" marB="0"/>
                </a:tc>
                <a:tc>
                  <a:txBody>
                    <a:bodyPr/>
                    <a:lstStyle/>
                    <a:p>
                      <a:pPr marL="0" marR="488950" lvl="0" indent="0" algn="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0.2</a:t>
                      </a:r>
                      <a:endParaRPr sz="1400" b="1"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4"/>
                  </a:ext>
                </a:extLst>
              </a:tr>
              <a:tr h="311150">
                <a:tc>
                  <a:txBody>
                    <a:bodyPr/>
                    <a:lstStyle/>
                    <a:p>
                      <a:pPr marL="20320" marR="0" lvl="0" indent="0" algn="ct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5</a:t>
                      </a:r>
                      <a:endParaRPr sz="1400" b="1" u="none" strike="noStrike" cap="none">
                        <a:latin typeface="Times New Roman"/>
                        <a:ea typeface="Times New Roman"/>
                        <a:cs typeface="Times New Roman"/>
                        <a:sym typeface="Times New Roman"/>
                      </a:endParaRPr>
                    </a:p>
                  </a:txBody>
                  <a:tcPr marL="0" marR="0" marT="0" marB="0"/>
                </a:tc>
                <a:tc>
                  <a:txBody>
                    <a:bodyPr/>
                    <a:lstStyle/>
                    <a:p>
                      <a:pPr marL="228600" marR="200660" lvl="0" indent="0" algn="ct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35</a:t>
                      </a:r>
                      <a:endParaRPr sz="1400" b="1" u="none" strike="noStrike" cap="none">
                        <a:latin typeface="Times New Roman"/>
                        <a:ea typeface="Times New Roman"/>
                        <a:cs typeface="Times New Roman"/>
                        <a:sym typeface="Times New Roman"/>
                      </a:endParaRPr>
                    </a:p>
                  </a:txBody>
                  <a:tcPr marL="0" marR="0" marT="0" marB="0"/>
                </a:tc>
                <a:tc>
                  <a:txBody>
                    <a:bodyPr/>
                    <a:lstStyle/>
                    <a:p>
                      <a:pPr marL="123825" marR="91440" lvl="0" indent="0" algn="ct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75</a:t>
                      </a:r>
                      <a:endParaRPr sz="1400" b="1" u="none" strike="noStrike" cap="none">
                        <a:latin typeface="Times New Roman"/>
                        <a:ea typeface="Times New Roman"/>
                        <a:cs typeface="Times New Roman"/>
                        <a:sym typeface="Times New Roman"/>
                      </a:endParaRPr>
                    </a:p>
                  </a:txBody>
                  <a:tcPr marL="0" marR="0" marT="0" marB="0"/>
                </a:tc>
                <a:tc>
                  <a:txBody>
                    <a:bodyPr/>
                    <a:lstStyle/>
                    <a:p>
                      <a:pPr marL="0" marR="488950" lvl="0" indent="0" algn="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0.1</a:t>
                      </a:r>
                      <a:endParaRPr sz="1400" b="1"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5"/>
                  </a:ext>
                </a:extLst>
              </a:tr>
              <a:tr h="311150">
                <a:tc>
                  <a:txBody>
                    <a:bodyPr/>
                    <a:lstStyle/>
                    <a:p>
                      <a:pPr marL="20320" marR="0" lvl="0" indent="0" algn="ct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6</a:t>
                      </a:r>
                      <a:endParaRPr sz="1400" b="1" u="none" strike="noStrike" cap="none">
                        <a:latin typeface="Times New Roman"/>
                        <a:ea typeface="Times New Roman"/>
                        <a:cs typeface="Times New Roman"/>
                        <a:sym typeface="Times New Roman"/>
                      </a:endParaRPr>
                    </a:p>
                  </a:txBody>
                  <a:tcPr marL="0" marR="0" marT="0" marB="0"/>
                </a:tc>
                <a:tc>
                  <a:txBody>
                    <a:bodyPr/>
                    <a:lstStyle/>
                    <a:p>
                      <a:pPr marL="228600" marR="200660" lvl="0" indent="0" algn="ct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50</a:t>
                      </a:r>
                      <a:endParaRPr sz="1400" b="1" u="none" strike="noStrike" cap="none">
                        <a:latin typeface="Times New Roman"/>
                        <a:ea typeface="Times New Roman"/>
                        <a:cs typeface="Times New Roman"/>
                        <a:sym typeface="Times New Roman"/>
                      </a:endParaRPr>
                    </a:p>
                  </a:txBody>
                  <a:tcPr marL="0" marR="0" marT="0" marB="0"/>
                </a:tc>
                <a:tc>
                  <a:txBody>
                    <a:bodyPr/>
                    <a:lstStyle/>
                    <a:p>
                      <a:pPr marL="123825" marR="91440" lvl="0" indent="0" algn="ct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85</a:t>
                      </a:r>
                      <a:endParaRPr sz="1400" b="1" u="none" strike="noStrike" cap="none">
                        <a:latin typeface="Times New Roman"/>
                        <a:ea typeface="Times New Roman"/>
                        <a:cs typeface="Times New Roman"/>
                        <a:sym typeface="Times New Roman"/>
                      </a:endParaRPr>
                    </a:p>
                  </a:txBody>
                  <a:tcPr marL="0" marR="0" marT="0" marB="0"/>
                </a:tc>
                <a:tc>
                  <a:txBody>
                    <a:bodyPr/>
                    <a:lstStyle/>
                    <a:p>
                      <a:pPr marL="0" marR="488950" lvl="0" indent="0" algn="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0.1</a:t>
                      </a:r>
                      <a:endParaRPr sz="1400" b="1"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6"/>
                  </a:ext>
                </a:extLst>
              </a:tr>
              <a:tr h="311150">
                <a:tc>
                  <a:txBody>
                    <a:bodyPr/>
                    <a:lstStyle/>
                    <a:p>
                      <a:pPr marL="20320" marR="0" lvl="0" indent="0" algn="ct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7</a:t>
                      </a:r>
                      <a:endParaRPr sz="1400" b="1" u="none" strike="noStrike" cap="none">
                        <a:latin typeface="Times New Roman"/>
                        <a:ea typeface="Times New Roman"/>
                        <a:cs typeface="Times New Roman"/>
                        <a:sym typeface="Times New Roman"/>
                      </a:endParaRPr>
                    </a:p>
                  </a:txBody>
                  <a:tcPr marL="0" marR="0" marT="0" marB="0"/>
                </a:tc>
                <a:tc>
                  <a:txBody>
                    <a:bodyPr/>
                    <a:lstStyle/>
                    <a:p>
                      <a:pPr marL="228600" marR="200660" lvl="0" indent="0" algn="ct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30</a:t>
                      </a:r>
                      <a:endParaRPr sz="1400" b="1" u="none" strike="noStrike" cap="none">
                        <a:latin typeface="Times New Roman"/>
                        <a:ea typeface="Times New Roman"/>
                        <a:cs typeface="Times New Roman"/>
                        <a:sym typeface="Times New Roman"/>
                      </a:endParaRPr>
                    </a:p>
                  </a:txBody>
                  <a:tcPr marL="0" marR="0" marT="0" marB="0"/>
                </a:tc>
                <a:tc>
                  <a:txBody>
                    <a:bodyPr/>
                    <a:lstStyle/>
                    <a:p>
                      <a:pPr marL="123825" marR="94615" lvl="0" indent="0" algn="ct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100</a:t>
                      </a:r>
                      <a:endParaRPr sz="1400" b="1" u="none" strike="noStrike" cap="none">
                        <a:latin typeface="Times New Roman"/>
                        <a:ea typeface="Times New Roman"/>
                        <a:cs typeface="Times New Roman"/>
                        <a:sym typeface="Times New Roman"/>
                      </a:endParaRPr>
                    </a:p>
                  </a:txBody>
                  <a:tcPr marL="0" marR="0" marT="0" marB="0"/>
                </a:tc>
                <a:tc>
                  <a:txBody>
                    <a:bodyPr/>
                    <a:lstStyle/>
                    <a:p>
                      <a:pPr marL="0" marR="488950" lvl="0" indent="0" algn="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0.3</a:t>
                      </a:r>
                      <a:endParaRPr sz="1400" b="1"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7"/>
                  </a:ext>
                </a:extLst>
              </a:tr>
              <a:tr h="311150">
                <a:tc>
                  <a:txBody>
                    <a:bodyPr/>
                    <a:lstStyle/>
                    <a:p>
                      <a:pPr marL="20320" marR="0" lvl="0" indent="0" algn="ct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8</a:t>
                      </a:r>
                      <a:endParaRPr sz="1400" b="1" u="none" strike="noStrike" cap="none">
                        <a:latin typeface="Times New Roman"/>
                        <a:ea typeface="Times New Roman"/>
                        <a:cs typeface="Times New Roman"/>
                        <a:sym typeface="Times New Roman"/>
                      </a:endParaRPr>
                    </a:p>
                  </a:txBody>
                  <a:tcPr marL="0" marR="0" marT="0" marB="0"/>
                </a:tc>
                <a:tc>
                  <a:txBody>
                    <a:bodyPr/>
                    <a:lstStyle/>
                    <a:p>
                      <a:pPr marL="228600" marR="200660" lvl="0" indent="0" algn="ct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40</a:t>
                      </a:r>
                      <a:endParaRPr sz="1400" b="1" u="none" strike="noStrike" cap="none">
                        <a:latin typeface="Times New Roman"/>
                        <a:ea typeface="Times New Roman"/>
                        <a:cs typeface="Times New Roman"/>
                        <a:sym typeface="Times New Roman"/>
                      </a:endParaRPr>
                    </a:p>
                  </a:txBody>
                  <a:tcPr marL="0" marR="0" marT="0" marB="0"/>
                </a:tc>
                <a:tc>
                  <a:txBody>
                    <a:bodyPr/>
                    <a:lstStyle/>
                    <a:p>
                      <a:pPr marL="123825" marR="94615" lvl="0" indent="0" algn="ct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100</a:t>
                      </a:r>
                      <a:endParaRPr sz="1400" b="1" u="none" strike="noStrike" cap="none">
                        <a:latin typeface="Times New Roman"/>
                        <a:ea typeface="Times New Roman"/>
                        <a:cs typeface="Times New Roman"/>
                        <a:sym typeface="Times New Roman"/>
                      </a:endParaRPr>
                    </a:p>
                  </a:txBody>
                  <a:tcPr marL="0" marR="0" marT="0" marB="0"/>
                </a:tc>
                <a:tc>
                  <a:txBody>
                    <a:bodyPr/>
                    <a:lstStyle/>
                    <a:p>
                      <a:pPr marL="0" marR="488950" lvl="0" indent="0" algn="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0.3</a:t>
                      </a:r>
                      <a:endParaRPr sz="1400" b="1"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8"/>
                  </a:ext>
                </a:extLst>
              </a:tr>
              <a:tr h="311150">
                <a:tc>
                  <a:txBody>
                    <a:bodyPr/>
                    <a:lstStyle/>
                    <a:p>
                      <a:pPr marL="20320" marR="0" lvl="0" indent="0" algn="ctr" rtl="0">
                        <a:lnSpc>
                          <a:spcPct val="110714"/>
                        </a:lnSpc>
                        <a:spcBef>
                          <a:spcPts val="0"/>
                        </a:spcBef>
                        <a:spcAft>
                          <a:spcPts val="0"/>
                        </a:spcAft>
                        <a:buNone/>
                      </a:pPr>
                      <a:r>
                        <a:rPr lang="en-US" sz="1400" b="1" u="none" strike="noStrike" cap="none">
                          <a:latin typeface="Times New Roman"/>
                          <a:ea typeface="Times New Roman"/>
                          <a:cs typeface="Times New Roman"/>
                          <a:sym typeface="Times New Roman"/>
                        </a:rPr>
                        <a:t>9</a:t>
                      </a:r>
                      <a:endParaRPr sz="1400" b="1" u="none" strike="noStrike" cap="none">
                        <a:latin typeface="Times New Roman"/>
                        <a:ea typeface="Times New Roman"/>
                        <a:cs typeface="Times New Roman"/>
                        <a:sym typeface="Times New Roman"/>
                      </a:endParaRPr>
                    </a:p>
                  </a:txBody>
                  <a:tcPr marL="0" marR="0" marT="0" marB="0"/>
                </a:tc>
                <a:tc>
                  <a:txBody>
                    <a:bodyPr/>
                    <a:lstStyle/>
                    <a:p>
                      <a:pPr marL="228600" marR="200660" lvl="0" indent="0" algn="ctr" rtl="0">
                        <a:lnSpc>
                          <a:spcPct val="110714"/>
                        </a:lnSpc>
                        <a:spcBef>
                          <a:spcPts val="0"/>
                        </a:spcBef>
                        <a:spcAft>
                          <a:spcPts val="0"/>
                        </a:spcAft>
                        <a:buNone/>
                      </a:pPr>
                      <a:r>
                        <a:rPr lang="en-US" sz="1400" b="1" u="none" strike="noStrike" cap="none">
                          <a:latin typeface="Times New Roman"/>
                          <a:ea typeface="Times New Roman"/>
                          <a:cs typeface="Times New Roman"/>
                          <a:sym typeface="Times New Roman"/>
                        </a:rPr>
                        <a:t>60</a:t>
                      </a:r>
                      <a:endParaRPr sz="1400" b="1" u="none" strike="noStrike" cap="none">
                        <a:latin typeface="Times New Roman"/>
                        <a:ea typeface="Times New Roman"/>
                        <a:cs typeface="Times New Roman"/>
                        <a:sym typeface="Times New Roman"/>
                      </a:endParaRPr>
                    </a:p>
                  </a:txBody>
                  <a:tcPr marL="0" marR="0" marT="0" marB="0"/>
                </a:tc>
                <a:tc>
                  <a:txBody>
                    <a:bodyPr/>
                    <a:lstStyle/>
                    <a:p>
                      <a:pPr marL="123825" marR="94615" lvl="0" indent="0" algn="ctr" rtl="0">
                        <a:lnSpc>
                          <a:spcPct val="110714"/>
                        </a:lnSpc>
                        <a:spcBef>
                          <a:spcPts val="0"/>
                        </a:spcBef>
                        <a:spcAft>
                          <a:spcPts val="0"/>
                        </a:spcAft>
                        <a:buNone/>
                      </a:pPr>
                      <a:r>
                        <a:rPr lang="en-US" sz="1400" b="1" u="none" strike="noStrike" cap="none">
                          <a:latin typeface="Times New Roman"/>
                          <a:ea typeface="Times New Roman"/>
                          <a:cs typeface="Times New Roman"/>
                          <a:sym typeface="Times New Roman"/>
                        </a:rPr>
                        <a:t>100</a:t>
                      </a:r>
                      <a:endParaRPr sz="1400" b="1" u="none" strike="noStrike" cap="none">
                        <a:latin typeface="Times New Roman"/>
                        <a:ea typeface="Times New Roman"/>
                        <a:cs typeface="Times New Roman"/>
                        <a:sym typeface="Times New Roman"/>
                      </a:endParaRPr>
                    </a:p>
                  </a:txBody>
                  <a:tcPr marL="0" marR="0" marT="0" marB="0"/>
                </a:tc>
                <a:tc>
                  <a:txBody>
                    <a:bodyPr/>
                    <a:lstStyle/>
                    <a:p>
                      <a:pPr marL="0" marR="488950" lvl="0" indent="0" algn="r" rtl="0">
                        <a:lnSpc>
                          <a:spcPct val="110714"/>
                        </a:lnSpc>
                        <a:spcBef>
                          <a:spcPts val="0"/>
                        </a:spcBef>
                        <a:spcAft>
                          <a:spcPts val="0"/>
                        </a:spcAft>
                        <a:buNone/>
                      </a:pPr>
                      <a:r>
                        <a:rPr lang="en-US" sz="1400" b="1" u="none" strike="noStrike" cap="none">
                          <a:latin typeface="Times New Roman"/>
                          <a:ea typeface="Times New Roman"/>
                          <a:cs typeface="Times New Roman"/>
                          <a:sym typeface="Times New Roman"/>
                        </a:rPr>
                        <a:t>0.1</a:t>
                      </a:r>
                      <a:endParaRPr sz="1400" b="1"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9"/>
                  </a:ext>
                </a:extLst>
              </a:tr>
              <a:tr h="311150">
                <a:tc>
                  <a:txBody>
                    <a:bodyPr/>
                    <a:lstStyle/>
                    <a:p>
                      <a:pPr marL="342900" marR="321945" lvl="0" indent="0" algn="ct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10</a:t>
                      </a:r>
                      <a:endParaRPr sz="1400" b="1" u="none" strike="noStrike" cap="none">
                        <a:latin typeface="Times New Roman"/>
                        <a:ea typeface="Times New Roman"/>
                        <a:cs typeface="Times New Roman"/>
                        <a:sym typeface="Times New Roman"/>
                      </a:endParaRPr>
                    </a:p>
                  </a:txBody>
                  <a:tcPr marL="0" marR="0" marT="0" marB="0"/>
                </a:tc>
                <a:tc>
                  <a:txBody>
                    <a:bodyPr/>
                    <a:lstStyle/>
                    <a:p>
                      <a:pPr marL="228600" marR="200660" lvl="0" indent="0" algn="ct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20</a:t>
                      </a:r>
                      <a:endParaRPr sz="1400" b="1" u="none" strike="noStrike" cap="none">
                        <a:latin typeface="Times New Roman"/>
                        <a:ea typeface="Times New Roman"/>
                        <a:cs typeface="Times New Roman"/>
                        <a:sym typeface="Times New Roman"/>
                      </a:endParaRPr>
                    </a:p>
                  </a:txBody>
                  <a:tcPr marL="0" marR="0" marT="0" marB="0"/>
                </a:tc>
                <a:tc>
                  <a:txBody>
                    <a:bodyPr/>
                    <a:lstStyle/>
                    <a:p>
                      <a:pPr marL="123825" marR="91440" lvl="0" indent="0" algn="ct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60</a:t>
                      </a:r>
                      <a:endParaRPr sz="1400" b="1" u="none" strike="noStrike" cap="none">
                        <a:latin typeface="Times New Roman"/>
                        <a:ea typeface="Times New Roman"/>
                        <a:cs typeface="Times New Roman"/>
                        <a:sym typeface="Times New Roman"/>
                      </a:endParaRPr>
                    </a:p>
                  </a:txBody>
                  <a:tcPr marL="0" marR="0" marT="0" marB="0"/>
                </a:tc>
                <a:tc>
                  <a:txBody>
                    <a:bodyPr/>
                    <a:lstStyle/>
                    <a:p>
                      <a:pPr marL="0" marR="488950" lvl="0" indent="0" algn="r" rtl="0">
                        <a:lnSpc>
                          <a:spcPct val="112500"/>
                        </a:lnSpc>
                        <a:spcBef>
                          <a:spcPts val="0"/>
                        </a:spcBef>
                        <a:spcAft>
                          <a:spcPts val="0"/>
                        </a:spcAft>
                        <a:buNone/>
                      </a:pPr>
                      <a:r>
                        <a:rPr lang="en-US" sz="1400" b="1" u="none" strike="noStrike" cap="none">
                          <a:latin typeface="Times New Roman"/>
                          <a:ea typeface="Times New Roman"/>
                          <a:cs typeface="Times New Roman"/>
                          <a:sym typeface="Times New Roman"/>
                        </a:rPr>
                        <a:t>0.2</a:t>
                      </a:r>
                      <a:endParaRPr sz="1400" b="1"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10"/>
                  </a:ext>
                </a:extLst>
              </a:tr>
              <a:tr h="311150">
                <a:tc>
                  <a:txBody>
                    <a:bodyPr/>
                    <a:lstStyle/>
                    <a:p>
                      <a:pPr marL="342900" marR="321945" lvl="0" indent="0" algn="ctr" rtl="0">
                        <a:lnSpc>
                          <a:spcPct val="110714"/>
                        </a:lnSpc>
                        <a:spcBef>
                          <a:spcPts val="0"/>
                        </a:spcBef>
                        <a:spcAft>
                          <a:spcPts val="0"/>
                        </a:spcAft>
                        <a:buNone/>
                      </a:pPr>
                      <a:r>
                        <a:rPr lang="en-US" sz="1400" b="1" u="none" strike="noStrike" cap="none">
                          <a:latin typeface="Times New Roman"/>
                          <a:ea typeface="Times New Roman"/>
                          <a:cs typeface="Times New Roman"/>
                          <a:sym typeface="Times New Roman"/>
                        </a:rPr>
                        <a:t>11</a:t>
                      </a:r>
                      <a:endParaRPr sz="1400" b="1" u="none" strike="noStrike" cap="none">
                        <a:latin typeface="Times New Roman"/>
                        <a:ea typeface="Times New Roman"/>
                        <a:cs typeface="Times New Roman"/>
                        <a:sym typeface="Times New Roman"/>
                      </a:endParaRPr>
                    </a:p>
                  </a:txBody>
                  <a:tcPr marL="0" marR="0" marT="0" marB="0"/>
                </a:tc>
                <a:tc>
                  <a:txBody>
                    <a:bodyPr/>
                    <a:lstStyle/>
                    <a:p>
                      <a:pPr marL="228600" marR="200660" lvl="0" indent="0" algn="ctr" rtl="0">
                        <a:lnSpc>
                          <a:spcPct val="110714"/>
                        </a:lnSpc>
                        <a:spcBef>
                          <a:spcPts val="0"/>
                        </a:spcBef>
                        <a:spcAft>
                          <a:spcPts val="0"/>
                        </a:spcAft>
                        <a:buNone/>
                      </a:pPr>
                      <a:r>
                        <a:rPr lang="en-US" sz="1400" b="1" u="none" strike="noStrike" cap="none">
                          <a:latin typeface="Times New Roman"/>
                          <a:ea typeface="Times New Roman"/>
                          <a:cs typeface="Times New Roman"/>
                          <a:sym typeface="Times New Roman"/>
                        </a:rPr>
                        <a:t>40</a:t>
                      </a:r>
                      <a:endParaRPr sz="1400" b="1" u="none" strike="noStrike" cap="none">
                        <a:latin typeface="Times New Roman"/>
                        <a:ea typeface="Times New Roman"/>
                        <a:cs typeface="Times New Roman"/>
                        <a:sym typeface="Times New Roman"/>
                      </a:endParaRPr>
                    </a:p>
                  </a:txBody>
                  <a:tcPr marL="0" marR="0" marT="0" marB="0"/>
                </a:tc>
                <a:tc>
                  <a:txBody>
                    <a:bodyPr/>
                    <a:lstStyle/>
                    <a:p>
                      <a:pPr marL="123825" marR="91440" lvl="0" indent="0" algn="ctr" rtl="0">
                        <a:lnSpc>
                          <a:spcPct val="110714"/>
                        </a:lnSpc>
                        <a:spcBef>
                          <a:spcPts val="0"/>
                        </a:spcBef>
                        <a:spcAft>
                          <a:spcPts val="0"/>
                        </a:spcAft>
                        <a:buNone/>
                      </a:pPr>
                      <a:r>
                        <a:rPr lang="en-US" sz="1400" b="1" u="none" strike="noStrike" cap="none">
                          <a:latin typeface="Times New Roman"/>
                          <a:ea typeface="Times New Roman"/>
                          <a:cs typeface="Times New Roman"/>
                          <a:sym typeface="Times New Roman"/>
                        </a:rPr>
                        <a:t>60</a:t>
                      </a:r>
                      <a:endParaRPr sz="1400" b="1" u="none" strike="noStrike" cap="none">
                        <a:latin typeface="Times New Roman"/>
                        <a:ea typeface="Times New Roman"/>
                        <a:cs typeface="Times New Roman"/>
                        <a:sym typeface="Times New Roman"/>
                      </a:endParaRPr>
                    </a:p>
                  </a:txBody>
                  <a:tcPr marL="0" marR="0" marT="0" marB="0"/>
                </a:tc>
                <a:tc>
                  <a:txBody>
                    <a:bodyPr/>
                    <a:lstStyle/>
                    <a:p>
                      <a:pPr marL="0" marR="488950" lvl="0" indent="0" algn="r" rtl="0">
                        <a:lnSpc>
                          <a:spcPct val="110714"/>
                        </a:lnSpc>
                        <a:spcBef>
                          <a:spcPts val="0"/>
                        </a:spcBef>
                        <a:spcAft>
                          <a:spcPts val="0"/>
                        </a:spcAft>
                        <a:buNone/>
                      </a:pPr>
                      <a:r>
                        <a:rPr lang="en-US" sz="1400" b="1" u="none" strike="noStrike" cap="none">
                          <a:latin typeface="Times New Roman"/>
                          <a:ea typeface="Times New Roman"/>
                          <a:cs typeface="Times New Roman"/>
                          <a:sym typeface="Times New Roman"/>
                        </a:rPr>
                        <a:t>0.2</a:t>
                      </a:r>
                      <a:endParaRPr sz="1400" b="1"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11"/>
                  </a:ext>
                </a:extLst>
              </a:tr>
              <a:tr h="311150">
                <a:tc>
                  <a:txBody>
                    <a:bodyPr/>
                    <a:lstStyle/>
                    <a:p>
                      <a:pPr marL="342900" marR="321945" lvl="0" indent="0" algn="ctr" rtl="0">
                        <a:lnSpc>
                          <a:spcPct val="110714"/>
                        </a:lnSpc>
                        <a:spcBef>
                          <a:spcPts val="0"/>
                        </a:spcBef>
                        <a:spcAft>
                          <a:spcPts val="0"/>
                        </a:spcAft>
                        <a:buNone/>
                      </a:pPr>
                      <a:r>
                        <a:rPr lang="en-US" sz="1400" b="1" u="none" strike="noStrike" cap="none">
                          <a:latin typeface="Times New Roman"/>
                          <a:ea typeface="Times New Roman"/>
                          <a:cs typeface="Times New Roman"/>
                          <a:sym typeface="Times New Roman"/>
                        </a:rPr>
                        <a:t>12</a:t>
                      </a:r>
                      <a:endParaRPr sz="1400" b="1" u="none" strike="noStrike" cap="none">
                        <a:latin typeface="Times New Roman"/>
                        <a:ea typeface="Times New Roman"/>
                        <a:cs typeface="Times New Roman"/>
                        <a:sym typeface="Times New Roman"/>
                      </a:endParaRPr>
                    </a:p>
                  </a:txBody>
                  <a:tcPr marL="0" marR="0" marT="0" marB="0"/>
                </a:tc>
                <a:tc>
                  <a:txBody>
                    <a:bodyPr/>
                    <a:lstStyle/>
                    <a:p>
                      <a:pPr marL="228600" marR="200660" lvl="0" indent="0" algn="ctr" rtl="0">
                        <a:lnSpc>
                          <a:spcPct val="110714"/>
                        </a:lnSpc>
                        <a:spcBef>
                          <a:spcPts val="0"/>
                        </a:spcBef>
                        <a:spcAft>
                          <a:spcPts val="0"/>
                        </a:spcAft>
                        <a:buNone/>
                      </a:pPr>
                      <a:r>
                        <a:rPr lang="en-US" sz="1400" b="1" u="none" strike="noStrike" cap="none">
                          <a:latin typeface="Times New Roman"/>
                          <a:ea typeface="Times New Roman"/>
                          <a:cs typeface="Times New Roman"/>
                          <a:sym typeface="Times New Roman"/>
                        </a:rPr>
                        <a:t>55</a:t>
                      </a:r>
                      <a:endParaRPr sz="1400" b="1" u="none" strike="noStrike" cap="none">
                        <a:latin typeface="Times New Roman"/>
                        <a:ea typeface="Times New Roman"/>
                        <a:cs typeface="Times New Roman"/>
                        <a:sym typeface="Times New Roman"/>
                      </a:endParaRPr>
                    </a:p>
                  </a:txBody>
                  <a:tcPr marL="0" marR="0" marT="0" marB="0"/>
                </a:tc>
                <a:tc>
                  <a:txBody>
                    <a:bodyPr/>
                    <a:lstStyle/>
                    <a:p>
                      <a:pPr marL="123825" marR="91440" lvl="0" indent="0" algn="ctr" rtl="0">
                        <a:lnSpc>
                          <a:spcPct val="110714"/>
                        </a:lnSpc>
                        <a:spcBef>
                          <a:spcPts val="0"/>
                        </a:spcBef>
                        <a:spcAft>
                          <a:spcPts val="0"/>
                        </a:spcAft>
                        <a:buNone/>
                      </a:pPr>
                      <a:r>
                        <a:rPr lang="en-US" sz="1400" b="1" u="none" strike="noStrike" cap="none">
                          <a:latin typeface="Times New Roman"/>
                          <a:ea typeface="Times New Roman"/>
                          <a:cs typeface="Times New Roman"/>
                          <a:sym typeface="Times New Roman"/>
                        </a:rPr>
                        <a:t>60</a:t>
                      </a:r>
                      <a:endParaRPr sz="1400" b="1" u="none" strike="noStrike" cap="none">
                        <a:latin typeface="Times New Roman"/>
                        <a:ea typeface="Times New Roman"/>
                        <a:cs typeface="Times New Roman"/>
                        <a:sym typeface="Times New Roman"/>
                      </a:endParaRPr>
                    </a:p>
                  </a:txBody>
                  <a:tcPr marL="0" marR="0" marT="0" marB="0"/>
                </a:tc>
                <a:tc>
                  <a:txBody>
                    <a:bodyPr/>
                    <a:lstStyle/>
                    <a:p>
                      <a:pPr marL="0" marR="488950" lvl="0" indent="0" algn="r" rtl="0">
                        <a:lnSpc>
                          <a:spcPct val="110714"/>
                        </a:lnSpc>
                        <a:spcBef>
                          <a:spcPts val="0"/>
                        </a:spcBef>
                        <a:spcAft>
                          <a:spcPts val="0"/>
                        </a:spcAft>
                        <a:buNone/>
                      </a:pPr>
                      <a:r>
                        <a:rPr lang="en-US" sz="1400" b="1" u="none" strike="noStrike" cap="none">
                          <a:latin typeface="Times New Roman"/>
                          <a:ea typeface="Times New Roman"/>
                          <a:cs typeface="Times New Roman"/>
                          <a:sym typeface="Times New Roman"/>
                        </a:rPr>
                        <a:t>0.2</a:t>
                      </a:r>
                      <a:endParaRPr sz="1400" b="1"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12"/>
                  </a:ext>
                </a:extLst>
              </a:tr>
              <a:tr h="311150">
                <a:tc>
                  <a:txBody>
                    <a:bodyPr/>
                    <a:lstStyle/>
                    <a:p>
                      <a:pPr marL="342900" marR="321945" lvl="0" indent="0" algn="ctr" rtl="0">
                        <a:lnSpc>
                          <a:spcPct val="110714"/>
                        </a:lnSpc>
                        <a:spcBef>
                          <a:spcPts val="0"/>
                        </a:spcBef>
                        <a:spcAft>
                          <a:spcPts val="0"/>
                        </a:spcAft>
                        <a:buNone/>
                      </a:pPr>
                      <a:r>
                        <a:rPr lang="en-US" sz="1400" b="1" u="none" strike="noStrike" cap="none">
                          <a:latin typeface="Times New Roman"/>
                          <a:ea typeface="Times New Roman"/>
                          <a:cs typeface="Times New Roman"/>
                          <a:sym typeface="Times New Roman"/>
                        </a:rPr>
                        <a:t>13</a:t>
                      </a:r>
                      <a:endParaRPr sz="1400" b="1" u="none" strike="noStrike" cap="none">
                        <a:latin typeface="Times New Roman"/>
                        <a:ea typeface="Times New Roman"/>
                        <a:cs typeface="Times New Roman"/>
                        <a:sym typeface="Times New Roman"/>
                      </a:endParaRPr>
                    </a:p>
                  </a:txBody>
                  <a:tcPr marL="0" marR="0" marT="0" marB="0"/>
                </a:tc>
                <a:tc>
                  <a:txBody>
                    <a:bodyPr/>
                    <a:lstStyle/>
                    <a:p>
                      <a:pPr marL="228600" marR="200660" lvl="0" indent="0" algn="ctr" rtl="0">
                        <a:lnSpc>
                          <a:spcPct val="110714"/>
                        </a:lnSpc>
                        <a:spcBef>
                          <a:spcPts val="0"/>
                        </a:spcBef>
                        <a:spcAft>
                          <a:spcPts val="0"/>
                        </a:spcAft>
                        <a:buNone/>
                      </a:pPr>
                      <a:r>
                        <a:rPr lang="en-US" sz="1400" b="1" u="none" strike="noStrike" cap="none">
                          <a:latin typeface="Times New Roman"/>
                          <a:ea typeface="Times New Roman"/>
                          <a:cs typeface="Times New Roman"/>
                          <a:sym typeface="Times New Roman"/>
                        </a:rPr>
                        <a:t>25</a:t>
                      </a:r>
                      <a:endParaRPr sz="1400" b="1" u="none" strike="noStrike" cap="none">
                        <a:latin typeface="Times New Roman"/>
                        <a:ea typeface="Times New Roman"/>
                        <a:cs typeface="Times New Roman"/>
                        <a:sym typeface="Times New Roman"/>
                      </a:endParaRPr>
                    </a:p>
                  </a:txBody>
                  <a:tcPr marL="0" marR="0" marT="0" marB="0"/>
                </a:tc>
                <a:tc>
                  <a:txBody>
                    <a:bodyPr/>
                    <a:lstStyle/>
                    <a:p>
                      <a:pPr marL="123825" marR="91440" lvl="0" indent="0" algn="ctr" rtl="0">
                        <a:lnSpc>
                          <a:spcPct val="110714"/>
                        </a:lnSpc>
                        <a:spcBef>
                          <a:spcPts val="0"/>
                        </a:spcBef>
                        <a:spcAft>
                          <a:spcPts val="0"/>
                        </a:spcAft>
                        <a:buNone/>
                      </a:pPr>
                      <a:r>
                        <a:rPr lang="en-US" sz="1400" b="1" u="none" strike="noStrike" cap="none">
                          <a:latin typeface="Times New Roman"/>
                          <a:ea typeface="Times New Roman"/>
                          <a:cs typeface="Times New Roman"/>
                          <a:sym typeface="Times New Roman"/>
                        </a:rPr>
                        <a:t>75</a:t>
                      </a:r>
                      <a:endParaRPr sz="1400" b="1" u="none" strike="noStrike" cap="none">
                        <a:latin typeface="Times New Roman"/>
                        <a:ea typeface="Times New Roman"/>
                        <a:cs typeface="Times New Roman"/>
                        <a:sym typeface="Times New Roman"/>
                      </a:endParaRPr>
                    </a:p>
                  </a:txBody>
                  <a:tcPr marL="0" marR="0" marT="0" marB="0"/>
                </a:tc>
                <a:tc>
                  <a:txBody>
                    <a:bodyPr/>
                    <a:lstStyle/>
                    <a:p>
                      <a:pPr marL="0" marR="488950" lvl="0" indent="0" algn="r" rtl="0">
                        <a:lnSpc>
                          <a:spcPct val="110714"/>
                        </a:lnSpc>
                        <a:spcBef>
                          <a:spcPts val="0"/>
                        </a:spcBef>
                        <a:spcAft>
                          <a:spcPts val="0"/>
                        </a:spcAft>
                        <a:buNone/>
                      </a:pPr>
                      <a:r>
                        <a:rPr lang="en-US" sz="1400" b="1" u="none" strike="noStrike" cap="none">
                          <a:latin typeface="Times New Roman"/>
                          <a:ea typeface="Times New Roman"/>
                          <a:cs typeface="Times New Roman"/>
                          <a:sym typeface="Times New Roman"/>
                        </a:rPr>
                        <a:t>0.2</a:t>
                      </a:r>
                      <a:endParaRPr sz="1400" b="1"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13"/>
                  </a:ext>
                </a:extLst>
              </a:tr>
              <a:tr h="311150">
                <a:tc>
                  <a:txBody>
                    <a:bodyPr/>
                    <a:lstStyle/>
                    <a:p>
                      <a:pPr marL="342900" marR="321945" lvl="0" indent="0" algn="ctr" rtl="0">
                        <a:lnSpc>
                          <a:spcPct val="110714"/>
                        </a:lnSpc>
                        <a:spcBef>
                          <a:spcPts val="0"/>
                        </a:spcBef>
                        <a:spcAft>
                          <a:spcPts val="0"/>
                        </a:spcAft>
                        <a:buNone/>
                      </a:pPr>
                      <a:r>
                        <a:rPr lang="en-US" sz="1400" b="1" u="none" strike="noStrike" cap="none">
                          <a:latin typeface="Times New Roman"/>
                          <a:ea typeface="Times New Roman"/>
                          <a:cs typeface="Times New Roman"/>
                          <a:sym typeface="Times New Roman"/>
                        </a:rPr>
                        <a:t>14</a:t>
                      </a:r>
                      <a:endParaRPr sz="1400" b="1" u="none" strike="noStrike" cap="none">
                        <a:latin typeface="Times New Roman"/>
                        <a:ea typeface="Times New Roman"/>
                        <a:cs typeface="Times New Roman"/>
                        <a:sym typeface="Times New Roman"/>
                      </a:endParaRPr>
                    </a:p>
                  </a:txBody>
                  <a:tcPr marL="0" marR="0" marT="0" marB="0"/>
                </a:tc>
                <a:tc>
                  <a:txBody>
                    <a:bodyPr/>
                    <a:lstStyle/>
                    <a:p>
                      <a:pPr marL="228600" marR="200660" lvl="0" indent="0" algn="ctr" rtl="0">
                        <a:lnSpc>
                          <a:spcPct val="110714"/>
                        </a:lnSpc>
                        <a:spcBef>
                          <a:spcPts val="0"/>
                        </a:spcBef>
                        <a:spcAft>
                          <a:spcPts val="0"/>
                        </a:spcAft>
                        <a:buNone/>
                      </a:pPr>
                      <a:r>
                        <a:rPr lang="en-US" sz="1400" b="1" u="none" strike="noStrike" cap="none">
                          <a:latin typeface="Times New Roman"/>
                          <a:ea typeface="Times New Roman"/>
                          <a:cs typeface="Times New Roman"/>
                          <a:sym typeface="Times New Roman"/>
                        </a:rPr>
                        <a:t>35</a:t>
                      </a:r>
                      <a:endParaRPr sz="1400" b="1" u="none" strike="noStrike" cap="none">
                        <a:latin typeface="Times New Roman"/>
                        <a:ea typeface="Times New Roman"/>
                        <a:cs typeface="Times New Roman"/>
                        <a:sym typeface="Times New Roman"/>
                      </a:endParaRPr>
                    </a:p>
                  </a:txBody>
                  <a:tcPr marL="0" marR="0" marT="0" marB="0"/>
                </a:tc>
                <a:tc>
                  <a:txBody>
                    <a:bodyPr/>
                    <a:lstStyle/>
                    <a:p>
                      <a:pPr marL="123825" marR="91440" lvl="0" indent="0" algn="ctr" rtl="0">
                        <a:lnSpc>
                          <a:spcPct val="110714"/>
                        </a:lnSpc>
                        <a:spcBef>
                          <a:spcPts val="0"/>
                        </a:spcBef>
                        <a:spcAft>
                          <a:spcPts val="0"/>
                        </a:spcAft>
                        <a:buNone/>
                      </a:pPr>
                      <a:r>
                        <a:rPr lang="en-US" sz="1400" b="1" u="none" strike="noStrike" cap="none">
                          <a:latin typeface="Times New Roman"/>
                          <a:ea typeface="Times New Roman"/>
                          <a:cs typeface="Times New Roman"/>
                          <a:sym typeface="Times New Roman"/>
                        </a:rPr>
                        <a:t>75</a:t>
                      </a:r>
                      <a:endParaRPr sz="1400" b="1" u="none" strike="noStrike" cap="none">
                        <a:latin typeface="Times New Roman"/>
                        <a:ea typeface="Times New Roman"/>
                        <a:cs typeface="Times New Roman"/>
                        <a:sym typeface="Times New Roman"/>
                      </a:endParaRPr>
                    </a:p>
                  </a:txBody>
                  <a:tcPr marL="0" marR="0" marT="0" marB="0"/>
                </a:tc>
                <a:tc>
                  <a:txBody>
                    <a:bodyPr/>
                    <a:lstStyle/>
                    <a:p>
                      <a:pPr marL="0" marR="488950" lvl="0" indent="0" algn="r" rtl="0">
                        <a:lnSpc>
                          <a:spcPct val="110714"/>
                        </a:lnSpc>
                        <a:spcBef>
                          <a:spcPts val="0"/>
                        </a:spcBef>
                        <a:spcAft>
                          <a:spcPts val="0"/>
                        </a:spcAft>
                        <a:buNone/>
                      </a:pPr>
                      <a:r>
                        <a:rPr lang="en-US" sz="1400" b="1" u="none" strike="noStrike" cap="none">
                          <a:latin typeface="Times New Roman"/>
                          <a:ea typeface="Times New Roman"/>
                          <a:cs typeface="Times New Roman"/>
                          <a:sym typeface="Times New Roman"/>
                        </a:rPr>
                        <a:t>0.2</a:t>
                      </a:r>
                      <a:endParaRPr sz="1400" b="1"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14"/>
                  </a:ext>
                </a:extLst>
              </a:tr>
              <a:tr h="299800">
                <a:tc>
                  <a:txBody>
                    <a:bodyPr/>
                    <a:lstStyle/>
                    <a:p>
                      <a:pPr marL="342900" marR="321945" lvl="0" indent="0" algn="ctr" rtl="0">
                        <a:lnSpc>
                          <a:spcPct val="108928"/>
                        </a:lnSpc>
                        <a:spcBef>
                          <a:spcPts val="0"/>
                        </a:spcBef>
                        <a:spcAft>
                          <a:spcPts val="0"/>
                        </a:spcAft>
                        <a:buNone/>
                      </a:pPr>
                      <a:r>
                        <a:rPr lang="en-US" sz="1400" b="1" u="none" strike="noStrike" cap="none">
                          <a:latin typeface="Times New Roman"/>
                          <a:ea typeface="Times New Roman"/>
                          <a:cs typeface="Times New Roman"/>
                          <a:sym typeface="Times New Roman"/>
                        </a:rPr>
                        <a:t>15</a:t>
                      </a:r>
                      <a:endParaRPr sz="1400" b="1" u="none" strike="noStrike" cap="none">
                        <a:latin typeface="Times New Roman"/>
                        <a:ea typeface="Times New Roman"/>
                        <a:cs typeface="Times New Roman"/>
                        <a:sym typeface="Times New Roman"/>
                      </a:endParaRPr>
                    </a:p>
                  </a:txBody>
                  <a:tcPr marL="0" marR="0" marT="0" marB="0"/>
                </a:tc>
                <a:tc>
                  <a:txBody>
                    <a:bodyPr/>
                    <a:lstStyle/>
                    <a:p>
                      <a:pPr marL="228600" marR="200660" lvl="0" indent="0" algn="ctr" rtl="0">
                        <a:lnSpc>
                          <a:spcPct val="108928"/>
                        </a:lnSpc>
                        <a:spcBef>
                          <a:spcPts val="0"/>
                        </a:spcBef>
                        <a:spcAft>
                          <a:spcPts val="0"/>
                        </a:spcAft>
                        <a:buNone/>
                      </a:pPr>
                      <a:r>
                        <a:rPr lang="en-US" sz="1400" b="1" u="none" strike="noStrike" cap="none">
                          <a:latin typeface="Times New Roman"/>
                          <a:ea typeface="Times New Roman"/>
                          <a:cs typeface="Times New Roman"/>
                          <a:sym typeface="Times New Roman"/>
                        </a:rPr>
                        <a:t>50</a:t>
                      </a:r>
                      <a:endParaRPr sz="1400" b="1" u="none" strike="noStrike" cap="none">
                        <a:latin typeface="Times New Roman"/>
                        <a:ea typeface="Times New Roman"/>
                        <a:cs typeface="Times New Roman"/>
                        <a:sym typeface="Times New Roman"/>
                      </a:endParaRPr>
                    </a:p>
                  </a:txBody>
                  <a:tcPr marL="0" marR="0" marT="0" marB="0"/>
                </a:tc>
                <a:tc>
                  <a:txBody>
                    <a:bodyPr/>
                    <a:lstStyle/>
                    <a:p>
                      <a:pPr marL="123825" marR="91440" lvl="0" indent="0" algn="ctr" rtl="0">
                        <a:lnSpc>
                          <a:spcPct val="108928"/>
                        </a:lnSpc>
                        <a:spcBef>
                          <a:spcPts val="0"/>
                        </a:spcBef>
                        <a:spcAft>
                          <a:spcPts val="0"/>
                        </a:spcAft>
                        <a:buNone/>
                      </a:pPr>
                      <a:r>
                        <a:rPr lang="en-US" sz="1400" b="1" u="none" strike="noStrike" cap="none">
                          <a:latin typeface="Times New Roman"/>
                          <a:ea typeface="Times New Roman"/>
                          <a:cs typeface="Times New Roman"/>
                          <a:sym typeface="Times New Roman"/>
                        </a:rPr>
                        <a:t>85</a:t>
                      </a:r>
                      <a:endParaRPr sz="1400" b="1" u="none" strike="noStrike" cap="none">
                        <a:latin typeface="Times New Roman"/>
                        <a:ea typeface="Times New Roman"/>
                        <a:cs typeface="Times New Roman"/>
                        <a:sym typeface="Times New Roman"/>
                      </a:endParaRPr>
                    </a:p>
                  </a:txBody>
                  <a:tcPr marL="0" marR="0" marT="0" marB="0"/>
                </a:tc>
                <a:tc>
                  <a:txBody>
                    <a:bodyPr/>
                    <a:lstStyle/>
                    <a:p>
                      <a:pPr marL="0" marR="488950" lvl="0" indent="0" algn="r" rtl="0">
                        <a:lnSpc>
                          <a:spcPct val="108928"/>
                        </a:lnSpc>
                        <a:spcBef>
                          <a:spcPts val="0"/>
                        </a:spcBef>
                        <a:spcAft>
                          <a:spcPts val="0"/>
                        </a:spcAft>
                        <a:buNone/>
                      </a:pPr>
                      <a:r>
                        <a:rPr lang="en-US" sz="1400" b="1" u="none" strike="noStrike" cap="none" dirty="0">
                          <a:latin typeface="Times New Roman"/>
                          <a:ea typeface="Times New Roman"/>
                          <a:cs typeface="Times New Roman"/>
                          <a:sym typeface="Times New Roman"/>
                        </a:rPr>
                        <a:t>0.2</a:t>
                      </a:r>
                      <a:endParaRPr sz="1400" b="1"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15"/>
                  </a:ext>
                </a:extLst>
              </a:tr>
            </a:tbl>
          </a:graphicData>
        </a:graphic>
      </p:graphicFrame>
      <p:graphicFrame>
        <p:nvGraphicFramePr>
          <p:cNvPr id="354" name="Google Shape;354;p14"/>
          <p:cNvGraphicFramePr/>
          <p:nvPr>
            <p:extLst>
              <p:ext uri="{D42A27DB-BD31-4B8C-83A1-F6EECF244321}">
                <p14:modId xmlns:p14="http://schemas.microsoft.com/office/powerpoint/2010/main" val="1287752256"/>
              </p:ext>
            </p:extLst>
          </p:nvPr>
        </p:nvGraphicFramePr>
        <p:xfrm>
          <a:off x="5889814" y="2251104"/>
          <a:ext cx="5044925" cy="1834500"/>
        </p:xfrm>
        <a:graphic>
          <a:graphicData uri="http://schemas.openxmlformats.org/drawingml/2006/table">
            <a:tbl>
              <a:tblPr firstRow="1" firstCol="1" lastRow="1" lastCol="1" bandRow="1" bandCol="1">
                <a:noFill/>
                <a:tableStyleId>{077AFF78-3BB1-49A7-B5BA-C1C057EF3425}</a:tableStyleId>
              </a:tblPr>
              <a:tblGrid>
                <a:gridCol w="1270050">
                  <a:extLst>
                    <a:ext uri="{9D8B030D-6E8A-4147-A177-3AD203B41FA5}">
                      <a16:colId xmlns:a16="http://schemas.microsoft.com/office/drawing/2014/main" val="20000"/>
                    </a:ext>
                  </a:extLst>
                </a:gridCol>
                <a:gridCol w="1257225">
                  <a:extLst>
                    <a:ext uri="{9D8B030D-6E8A-4147-A177-3AD203B41FA5}">
                      <a16:colId xmlns:a16="http://schemas.microsoft.com/office/drawing/2014/main" val="20001"/>
                    </a:ext>
                  </a:extLst>
                </a:gridCol>
                <a:gridCol w="1260425">
                  <a:extLst>
                    <a:ext uri="{9D8B030D-6E8A-4147-A177-3AD203B41FA5}">
                      <a16:colId xmlns:a16="http://schemas.microsoft.com/office/drawing/2014/main" val="20002"/>
                    </a:ext>
                  </a:extLst>
                </a:gridCol>
                <a:gridCol w="1257225">
                  <a:extLst>
                    <a:ext uri="{9D8B030D-6E8A-4147-A177-3AD203B41FA5}">
                      <a16:colId xmlns:a16="http://schemas.microsoft.com/office/drawing/2014/main" val="20003"/>
                    </a:ext>
                  </a:extLst>
                </a:gridCol>
              </a:tblGrid>
              <a:tr h="305750">
                <a:tc>
                  <a:txBody>
                    <a:bodyPr/>
                    <a:lstStyle/>
                    <a:p>
                      <a:pPr marL="342900" marR="321945" lvl="0" indent="0" algn="ctr" rtl="0">
                        <a:lnSpc>
                          <a:spcPct val="112500"/>
                        </a:lnSpc>
                        <a:spcBef>
                          <a:spcPts val="0"/>
                        </a:spcBef>
                        <a:spcAft>
                          <a:spcPts val="0"/>
                        </a:spcAft>
                        <a:buNone/>
                      </a:pPr>
                      <a:r>
                        <a:rPr lang="en-US" sz="1400" u="none" strike="noStrike" cap="none">
                          <a:latin typeface="Times New Roman"/>
                          <a:ea typeface="Times New Roman"/>
                          <a:cs typeface="Times New Roman"/>
                          <a:sym typeface="Times New Roman"/>
                        </a:rPr>
                        <a:t>16</a:t>
                      </a:r>
                      <a:endParaRPr sz="1400" u="none" strike="noStrike" cap="none">
                        <a:latin typeface="Times New Roman"/>
                        <a:ea typeface="Times New Roman"/>
                        <a:cs typeface="Times New Roman"/>
                        <a:sym typeface="Times New Roman"/>
                      </a:endParaRPr>
                    </a:p>
                  </a:txBody>
                  <a:tcPr marL="0" marR="0" marT="0" marB="0"/>
                </a:tc>
                <a:tc>
                  <a:txBody>
                    <a:bodyPr/>
                    <a:lstStyle/>
                    <a:p>
                      <a:pPr marL="228600" marR="200660" lvl="0" indent="0" algn="ctr" rtl="0">
                        <a:lnSpc>
                          <a:spcPct val="112500"/>
                        </a:lnSpc>
                        <a:spcBef>
                          <a:spcPts val="0"/>
                        </a:spcBef>
                        <a:spcAft>
                          <a:spcPts val="0"/>
                        </a:spcAft>
                        <a:buNone/>
                      </a:pPr>
                      <a:r>
                        <a:rPr lang="en-US" sz="1400" u="none" strike="noStrike" cap="none">
                          <a:latin typeface="Times New Roman"/>
                          <a:ea typeface="Times New Roman"/>
                          <a:cs typeface="Times New Roman"/>
                          <a:sym typeface="Times New Roman"/>
                        </a:rPr>
                        <a:t>30</a:t>
                      </a:r>
                      <a:endParaRPr sz="1400" u="none" strike="noStrike" cap="none">
                        <a:latin typeface="Times New Roman"/>
                        <a:ea typeface="Times New Roman"/>
                        <a:cs typeface="Times New Roman"/>
                        <a:sym typeface="Times New Roman"/>
                      </a:endParaRPr>
                    </a:p>
                  </a:txBody>
                  <a:tcPr marL="0" marR="0" marT="0" marB="0"/>
                </a:tc>
                <a:tc>
                  <a:txBody>
                    <a:bodyPr/>
                    <a:lstStyle/>
                    <a:p>
                      <a:pPr marL="123825" marR="94615" lvl="0" indent="0" algn="ctr" rtl="0">
                        <a:lnSpc>
                          <a:spcPct val="112500"/>
                        </a:lnSpc>
                        <a:spcBef>
                          <a:spcPts val="0"/>
                        </a:spcBef>
                        <a:spcAft>
                          <a:spcPts val="0"/>
                        </a:spcAft>
                        <a:buNone/>
                      </a:pPr>
                      <a:r>
                        <a:rPr lang="en-US" sz="1400" u="none" strike="noStrike" cap="none">
                          <a:latin typeface="Times New Roman"/>
                          <a:ea typeface="Times New Roman"/>
                          <a:cs typeface="Times New Roman"/>
                          <a:sym typeface="Times New Roman"/>
                        </a:rPr>
                        <a:t>100</a:t>
                      </a:r>
                      <a:endParaRPr sz="1400" u="none" strike="noStrike" cap="none">
                        <a:latin typeface="Times New Roman"/>
                        <a:ea typeface="Times New Roman"/>
                        <a:cs typeface="Times New Roman"/>
                        <a:sym typeface="Times New Roman"/>
                      </a:endParaRPr>
                    </a:p>
                  </a:txBody>
                  <a:tcPr marL="0" marR="0" marT="0" marB="0"/>
                </a:tc>
                <a:tc>
                  <a:txBody>
                    <a:bodyPr/>
                    <a:lstStyle/>
                    <a:p>
                      <a:pPr marL="0" marR="488950" lvl="0" indent="0" algn="r" rtl="0">
                        <a:lnSpc>
                          <a:spcPct val="112500"/>
                        </a:lnSpc>
                        <a:spcBef>
                          <a:spcPts val="0"/>
                        </a:spcBef>
                        <a:spcAft>
                          <a:spcPts val="0"/>
                        </a:spcAft>
                        <a:buNone/>
                      </a:pPr>
                      <a:r>
                        <a:rPr lang="en-US" sz="1400" u="none" strike="noStrike" cap="none">
                          <a:latin typeface="Times New Roman"/>
                          <a:ea typeface="Times New Roman"/>
                          <a:cs typeface="Times New Roman"/>
                          <a:sym typeface="Times New Roman"/>
                        </a:rPr>
                        <a:t>0.2</a:t>
                      </a:r>
                      <a:endParaRPr sz="1400"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305750">
                <a:tc>
                  <a:txBody>
                    <a:bodyPr/>
                    <a:lstStyle/>
                    <a:p>
                      <a:pPr marL="342900" marR="321945" lvl="0" indent="0" algn="ctr" rtl="0">
                        <a:lnSpc>
                          <a:spcPct val="112500"/>
                        </a:lnSpc>
                        <a:spcBef>
                          <a:spcPts val="0"/>
                        </a:spcBef>
                        <a:spcAft>
                          <a:spcPts val="0"/>
                        </a:spcAft>
                        <a:buNone/>
                      </a:pPr>
                      <a:r>
                        <a:rPr lang="en-US" sz="1400" u="none" strike="noStrike" cap="none">
                          <a:latin typeface="Times New Roman"/>
                          <a:ea typeface="Times New Roman"/>
                          <a:cs typeface="Times New Roman"/>
                          <a:sym typeface="Times New Roman"/>
                        </a:rPr>
                        <a:t>17</a:t>
                      </a:r>
                      <a:endParaRPr sz="1400" u="none" strike="noStrike" cap="none">
                        <a:latin typeface="Times New Roman"/>
                        <a:ea typeface="Times New Roman"/>
                        <a:cs typeface="Times New Roman"/>
                        <a:sym typeface="Times New Roman"/>
                      </a:endParaRPr>
                    </a:p>
                  </a:txBody>
                  <a:tcPr marL="0" marR="0" marT="0" marB="0"/>
                </a:tc>
                <a:tc>
                  <a:txBody>
                    <a:bodyPr/>
                    <a:lstStyle/>
                    <a:p>
                      <a:pPr marL="228600" marR="200660" lvl="0" indent="0" algn="ctr" rtl="0">
                        <a:lnSpc>
                          <a:spcPct val="112500"/>
                        </a:lnSpc>
                        <a:spcBef>
                          <a:spcPts val="0"/>
                        </a:spcBef>
                        <a:spcAft>
                          <a:spcPts val="0"/>
                        </a:spcAft>
                        <a:buNone/>
                      </a:pPr>
                      <a:r>
                        <a:rPr lang="en-US" sz="1400" u="none" strike="noStrike" cap="none">
                          <a:latin typeface="Times New Roman"/>
                          <a:ea typeface="Times New Roman"/>
                          <a:cs typeface="Times New Roman"/>
                          <a:sym typeface="Times New Roman"/>
                        </a:rPr>
                        <a:t>40</a:t>
                      </a:r>
                      <a:endParaRPr sz="1400" u="none" strike="noStrike" cap="none">
                        <a:latin typeface="Times New Roman"/>
                        <a:ea typeface="Times New Roman"/>
                        <a:cs typeface="Times New Roman"/>
                        <a:sym typeface="Times New Roman"/>
                      </a:endParaRPr>
                    </a:p>
                  </a:txBody>
                  <a:tcPr marL="0" marR="0" marT="0" marB="0"/>
                </a:tc>
                <a:tc>
                  <a:txBody>
                    <a:bodyPr/>
                    <a:lstStyle/>
                    <a:p>
                      <a:pPr marL="123825" marR="94615" lvl="0" indent="0" algn="ctr" rtl="0">
                        <a:lnSpc>
                          <a:spcPct val="112500"/>
                        </a:lnSpc>
                        <a:spcBef>
                          <a:spcPts val="0"/>
                        </a:spcBef>
                        <a:spcAft>
                          <a:spcPts val="0"/>
                        </a:spcAft>
                        <a:buNone/>
                      </a:pPr>
                      <a:r>
                        <a:rPr lang="en-US" sz="1400" u="none" strike="noStrike" cap="none">
                          <a:latin typeface="Times New Roman"/>
                          <a:ea typeface="Times New Roman"/>
                          <a:cs typeface="Times New Roman"/>
                          <a:sym typeface="Times New Roman"/>
                        </a:rPr>
                        <a:t>100</a:t>
                      </a:r>
                      <a:endParaRPr sz="1400" u="none" strike="noStrike" cap="none">
                        <a:latin typeface="Times New Roman"/>
                        <a:ea typeface="Times New Roman"/>
                        <a:cs typeface="Times New Roman"/>
                        <a:sym typeface="Times New Roman"/>
                      </a:endParaRPr>
                    </a:p>
                  </a:txBody>
                  <a:tcPr marL="0" marR="0" marT="0" marB="0"/>
                </a:tc>
                <a:tc>
                  <a:txBody>
                    <a:bodyPr/>
                    <a:lstStyle/>
                    <a:p>
                      <a:pPr marL="0" marR="488950" lvl="0" indent="0" algn="r" rtl="0">
                        <a:lnSpc>
                          <a:spcPct val="112500"/>
                        </a:lnSpc>
                        <a:spcBef>
                          <a:spcPts val="0"/>
                        </a:spcBef>
                        <a:spcAft>
                          <a:spcPts val="0"/>
                        </a:spcAft>
                        <a:buNone/>
                      </a:pPr>
                      <a:r>
                        <a:rPr lang="en-US" sz="1400" u="none" strike="noStrike" cap="none">
                          <a:latin typeface="Times New Roman"/>
                          <a:ea typeface="Times New Roman"/>
                          <a:cs typeface="Times New Roman"/>
                          <a:sym typeface="Times New Roman"/>
                        </a:rPr>
                        <a:t>0.2</a:t>
                      </a:r>
                      <a:endParaRPr sz="1400"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305750">
                <a:tc>
                  <a:txBody>
                    <a:bodyPr/>
                    <a:lstStyle/>
                    <a:p>
                      <a:pPr marL="342900" marR="321945" lvl="0" indent="0" algn="ctr" rtl="0">
                        <a:lnSpc>
                          <a:spcPct val="112500"/>
                        </a:lnSpc>
                        <a:spcBef>
                          <a:spcPts val="0"/>
                        </a:spcBef>
                        <a:spcAft>
                          <a:spcPts val="0"/>
                        </a:spcAft>
                        <a:buNone/>
                      </a:pPr>
                      <a:r>
                        <a:rPr lang="en-US" sz="1400" u="none" strike="noStrike" cap="none">
                          <a:latin typeface="Times New Roman"/>
                          <a:ea typeface="Times New Roman"/>
                          <a:cs typeface="Times New Roman"/>
                          <a:sym typeface="Times New Roman"/>
                        </a:rPr>
                        <a:t>18</a:t>
                      </a:r>
                      <a:endParaRPr sz="1400" u="none" strike="noStrike" cap="none">
                        <a:latin typeface="Times New Roman"/>
                        <a:ea typeface="Times New Roman"/>
                        <a:cs typeface="Times New Roman"/>
                        <a:sym typeface="Times New Roman"/>
                      </a:endParaRPr>
                    </a:p>
                  </a:txBody>
                  <a:tcPr marL="0" marR="0" marT="0" marB="0"/>
                </a:tc>
                <a:tc>
                  <a:txBody>
                    <a:bodyPr/>
                    <a:lstStyle/>
                    <a:p>
                      <a:pPr marL="228600" marR="200660" lvl="0" indent="0" algn="ctr" rtl="0">
                        <a:lnSpc>
                          <a:spcPct val="112500"/>
                        </a:lnSpc>
                        <a:spcBef>
                          <a:spcPts val="0"/>
                        </a:spcBef>
                        <a:spcAft>
                          <a:spcPts val="0"/>
                        </a:spcAft>
                        <a:buNone/>
                      </a:pPr>
                      <a:r>
                        <a:rPr lang="en-US" sz="1400" u="none" strike="noStrike" cap="none">
                          <a:latin typeface="Times New Roman"/>
                          <a:ea typeface="Times New Roman"/>
                          <a:cs typeface="Times New Roman"/>
                          <a:sym typeface="Times New Roman"/>
                        </a:rPr>
                        <a:t>60</a:t>
                      </a:r>
                      <a:endParaRPr sz="1400" u="none" strike="noStrike" cap="none">
                        <a:latin typeface="Times New Roman"/>
                        <a:ea typeface="Times New Roman"/>
                        <a:cs typeface="Times New Roman"/>
                        <a:sym typeface="Times New Roman"/>
                      </a:endParaRPr>
                    </a:p>
                  </a:txBody>
                  <a:tcPr marL="0" marR="0" marT="0" marB="0"/>
                </a:tc>
                <a:tc>
                  <a:txBody>
                    <a:bodyPr/>
                    <a:lstStyle/>
                    <a:p>
                      <a:pPr marL="123825" marR="94615" lvl="0" indent="0" algn="ctr" rtl="0">
                        <a:lnSpc>
                          <a:spcPct val="112500"/>
                        </a:lnSpc>
                        <a:spcBef>
                          <a:spcPts val="0"/>
                        </a:spcBef>
                        <a:spcAft>
                          <a:spcPts val="0"/>
                        </a:spcAft>
                        <a:buNone/>
                      </a:pPr>
                      <a:r>
                        <a:rPr lang="en-US" sz="1400" u="none" strike="noStrike" cap="none">
                          <a:latin typeface="Times New Roman"/>
                          <a:ea typeface="Times New Roman"/>
                          <a:cs typeface="Times New Roman"/>
                          <a:sym typeface="Times New Roman"/>
                        </a:rPr>
                        <a:t>100</a:t>
                      </a:r>
                      <a:endParaRPr sz="1400" u="none" strike="noStrike" cap="none">
                        <a:latin typeface="Times New Roman"/>
                        <a:ea typeface="Times New Roman"/>
                        <a:cs typeface="Times New Roman"/>
                        <a:sym typeface="Times New Roman"/>
                      </a:endParaRPr>
                    </a:p>
                  </a:txBody>
                  <a:tcPr marL="0" marR="0" marT="0" marB="0"/>
                </a:tc>
                <a:tc>
                  <a:txBody>
                    <a:bodyPr/>
                    <a:lstStyle/>
                    <a:p>
                      <a:pPr marL="0" marR="488950" lvl="0" indent="0" algn="r" rtl="0">
                        <a:lnSpc>
                          <a:spcPct val="112500"/>
                        </a:lnSpc>
                        <a:spcBef>
                          <a:spcPts val="0"/>
                        </a:spcBef>
                        <a:spcAft>
                          <a:spcPts val="0"/>
                        </a:spcAft>
                        <a:buNone/>
                      </a:pPr>
                      <a:r>
                        <a:rPr lang="en-US" sz="1400" u="none" strike="noStrike" cap="none">
                          <a:latin typeface="Times New Roman"/>
                          <a:ea typeface="Times New Roman"/>
                          <a:cs typeface="Times New Roman"/>
                          <a:sym typeface="Times New Roman"/>
                        </a:rPr>
                        <a:t>0.2</a:t>
                      </a:r>
                      <a:endParaRPr sz="1400"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2"/>
                  </a:ext>
                </a:extLst>
              </a:tr>
              <a:tr h="305750">
                <a:tc>
                  <a:txBody>
                    <a:bodyPr/>
                    <a:lstStyle/>
                    <a:p>
                      <a:pPr marL="342900" marR="321945" lvl="0" indent="0" algn="ctr" rtl="0">
                        <a:lnSpc>
                          <a:spcPct val="112500"/>
                        </a:lnSpc>
                        <a:spcBef>
                          <a:spcPts val="0"/>
                        </a:spcBef>
                        <a:spcAft>
                          <a:spcPts val="0"/>
                        </a:spcAft>
                        <a:buNone/>
                      </a:pPr>
                      <a:r>
                        <a:rPr lang="en-US" sz="1400" u="none" strike="noStrike" cap="none">
                          <a:latin typeface="Times New Roman"/>
                          <a:ea typeface="Times New Roman"/>
                          <a:cs typeface="Times New Roman"/>
                          <a:sym typeface="Times New Roman"/>
                        </a:rPr>
                        <a:t>19</a:t>
                      </a:r>
                      <a:endParaRPr sz="1400" u="none" strike="noStrike" cap="none">
                        <a:latin typeface="Times New Roman"/>
                        <a:ea typeface="Times New Roman"/>
                        <a:cs typeface="Times New Roman"/>
                        <a:sym typeface="Times New Roman"/>
                      </a:endParaRPr>
                    </a:p>
                  </a:txBody>
                  <a:tcPr marL="0" marR="0" marT="0" marB="0"/>
                </a:tc>
                <a:tc>
                  <a:txBody>
                    <a:bodyPr/>
                    <a:lstStyle/>
                    <a:p>
                      <a:pPr marL="228600" marR="200660" lvl="0" indent="0" algn="ctr" rtl="0">
                        <a:lnSpc>
                          <a:spcPct val="112500"/>
                        </a:lnSpc>
                        <a:spcBef>
                          <a:spcPts val="0"/>
                        </a:spcBef>
                        <a:spcAft>
                          <a:spcPts val="0"/>
                        </a:spcAft>
                        <a:buNone/>
                      </a:pPr>
                      <a:r>
                        <a:rPr lang="en-US" sz="1400" u="none" strike="noStrike" cap="none">
                          <a:latin typeface="Times New Roman"/>
                          <a:ea typeface="Times New Roman"/>
                          <a:cs typeface="Times New Roman"/>
                          <a:sym typeface="Times New Roman"/>
                        </a:rPr>
                        <a:t>20</a:t>
                      </a:r>
                      <a:endParaRPr sz="1400" u="none" strike="noStrike" cap="none">
                        <a:latin typeface="Times New Roman"/>
                        <a:ea typeface="Times New Roman"/>
                        <a:cs typeface="Times New Roman"/>
                        <a:sym typeface="Times New Roman"/>
                      </a:endParaRPr>
                    </a:p>
                  </a:txBody>
                  <a:tcPr marL="0" marR="0" marT="0" marB="0"/>
                </a:tc>
                <a:tc>
                  <a:txBody>
                    <a:bodyPr/>
                    <a:lstStyle/>
                    <a:p>
                      <a:pPr marL="123825" marR="91440" lvl="0" indent="0" algn="ctr" rtl="0">
                        <a:lnSpc>
                          <a:spcPct val="112500"/>
                        </a:lnSpc>
                        <a:spcBef>
                          <a:spcPts val="0"/>
                        </a:spcBef>
                        <a:spcAft>
                          <a:spcPts val="0"/>
                        </a:spcAft>
                        <a:buNone/>
                      </a:pPr>
                      <a:r>
                        <a:rPr lang="en-US" sz="1400" u="none" strike="noStrike" cap="none">
                          <a:latin typeface="Times New Roman"/>
                          <a:ea typeface="Times New Roman"/>
                          <a:cs typeface="Times New Roman"/>
                          <a:sym typeface="Times New Roman"/>
                        </a:rPr>
                        <a:t>60</a:t>
                      </a:r>
                      <a:endParaRPr sz="1400" u="none" strike="noStrike" cap="none">
                        <a:latin typeface="Times New Roman"/>
                        <a:ea typeface="Times New Roman"/>
                        <a:cs typeface="Times New Roman"/>
                        <a:sym typeface="Times New Roman"/>
                      </a:endParaRPr>
                    </a:p>
                  </a:txBody>
                  <a:tcPr marL="0" marR="0" marT="0" marB="0"/>
                </a:tc>
                <a:tc>
                  <a:txBody>
                    <a:bodyPr/>
                    <a:lstStyle/>
                    <a:p>
                      <a:pPr marL="0" marR="488950" lvl="0" indent="0" algn="r" rtl="0">
                        <a:lnSpc>
                          <a:spcPct val="112500"/>
                        </a:lnSpc>
                        <a:spcBef>
                          <a:spcPts val="0"/>
                        </a:spcBef>
                        <a:spcAft>
                          <a:spcPts val="0"/>
                        </a:spcAft>
                        <a:buNone/>
                      </a:pPr>
                      <a:r>
                        <a:rPr lang="en-US" sz="1400" u="none" strike="noStrike" cap="none">
                          <a:latin typeface="Times New Roman"/>
                          <a:ea typeface="Times New Roman"/>
                          <a:cs typeface="Times New Roman"/>
                          <a:sym typeface="Times New Roman"/>
                        </a:rPr>
                        <a:t>0.3</a:t>
                      </a:r>
                      <a:endParaRPr sz="1400"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3"/>
                  </a:ext>
                </a:extLst>
              </a:tr>
              <a:tr h="305750">
                <a:tc>
                  <a:txBody>
                    <a:bodyPr/>
                    <a:lstStyle/>
                    <a:p>
                      <a:pPr marL="342900" marR="321945" lvl="0" indent="0" algn="ctr" rtl="0">
                        <a:lnSpc>
                          <a:spcPct val="110714"/>
                        </a:lnSpc>
                        <a:spcBef>
                          <a:spcPts val="0"/>
                        </a:spcBef>
                        <a:spcAft>
                          <a:spcPts val="0"/>
                        </a:spcAft>
                        <a:buNone/>
                      </a:pPr>
                      <a:r>
                        <a:rPr lang="en-US" sz="1400" u="none" strike="noStrike" cap="none">
                          <a:latin typeface="Times New Roman"/>
                          <a:ea typeface="Times New Roman"/>
                          <a:cs typeface="Times New Roman"/>
                          <a:sym typeface="Times New Roman"/>
                        </a:rPr>
                        <a:t>20</a:t>
                      </a:r>
                      <a:endParaRPr sz="1400" u="none" strike="noStrike" cap="none">
                        <a:latin typeface="Times New Roman"/>
                        <a:ea typeface="Times New Roman"/>
                        <a:cs typeface="Times New Roman"/>
                        <a:sym typeface="Times New Roman"/>
                      </a:endParaRPr>
                    </a:p>
                  </a:txBody>
                  <a:tcPr marL="0" marR="0" marT="0" marB="0"/>
                </a:tc>
                <a:tc>
                  <a:txBody>
                    <a:bodyPr/>
                    <a:lstStyle/>
                    <a:p>
                      <a:pPr marL="228600" marR="200660" lvl="0" indent="0" algn="ctr" rtl="0">
                        <a:lnSpc>
                          <a:spcPct val="110714"/>
                        </a:lnSpc>
                        <a:spcBef>
                          <a:spcPts val="0"/>
                        </a:spcBef>
                        <a:spcAft>
                          <a:spcPts val="0"/>
                        </a:spcAft>
                        <a:buNone/>
                      </a:pPr>
                      <a:r>
                        <a:rPr lang="en-US" sz="1400" u="none" strike="noStrike" cap="none">
                          <a:latin typeface="Times New Roman"/>
                          <a:ea typeface="Times New Roman"/>
                          <a:cs typeface="Times New Roman"/>
                          <a:sym typeface="Times New Roman"/>
                        </a:rPr>
                        <a:t>40</a:t>
                      </a:r>
                      <a:endParaRPr sz="1400" u="none" strike="noStrike" cap="none">
                        <a:latin typeface="Times New Roman"/>
                        <a:ea typeface="Times New Roman"/>
                        <a:cs typeface="Times New Roman"/>
                        <a:sym typeface="Times New Roman"/>
                      </a:endParaRPr>
                    </a:p>
                  </a:txBody>
                  <a:tcPr marL="0" marR="0" marT="0" marB="0"/>
                </a:tc>
                <a:tc>
                  <a:txBody>
                    <a:bodyPr/>
                    <a:lstStyle/>
                    <a:p>
                      <a:pPr marL="123825" marR="91440" lvl="0" indent="0" algn="ctr" rtl="0">
                        <a:lnSpc>
                          <a:spcPct val="110714"/>
                        </a:lnSpc>
                        <a:spcBef>
                          <a:spcPts val="0"/>
                        </a:spcBef>
                        <a:spcAft>
                          <a:spcPts val="0"/>
                        </a:spcAft>
                        <a:buNone/>
                      </a:pPr>
                      <a:r>
                        <a:rPr lang="en-US" sz="1400" u="none" strike="noStrike" cap="none">
                          <a:latin typeface="Times New Roman"/>
                          <a:ea typeface="Times New Roman"/>
                          <a:cs typeface="Times New Roman"/>
                          <a:sym typeface="Times New Roman"/>
                        </a:rPr>
                        <a:t>60</a:t>
                      </a:r>
                      <a:endParaRPr sz="1400" u="none" strike="noStrike" cap="none">
                        <a:latin typeface="Times New Roman"/>
                        <a:ea typeface="Times New Roman"/>
                        <a:cs typeface="Times New Roman"/>
                        <a:sym typeface="Times New Roman"/>
                      </a:endParaRPr>
                    </a:p>
                  </a:txBody>
                  <a:tcPr marL="0" marR="0" marT="0" marB="0"/>
                </a:tc>
                <a:tc>
                  <a:txBody>
                    <a:bodyPr/>
                    <a:lstStyle/>
                    <a:p>
                      <a:pPr marL="0" marR="488950" lvl="0" indent="0" algn="r" rtl="0">
                        <a:lnSpc>
                          <a:spcPct val="110714"/>
                        </a:lnSpc>
                        <a:spcBef>
                          <a:spcPts val="0"/>
                        </a:spcBef>
                        <a:spcAft>
                          <a:spcPts val="0"/>
                        </a:spcAft>
                        <a:buNone/>
                      </a:pPr>
                      <a:r>
                        <a:rPr lang="en-US" sz="1400" u="none" strike="noStrike" cap="none">
                          <a:latin typeface="Times New Roman"/>
                          <a:ea typeface="Times New Roman"/>
                          <a:cs typeface="Times New Roman"/>
                          <a:sym typeface="Times New Roman"/>
                        </a:rPr>
                        <a:t>0.3</a:t>
                      </a:r>
                      <a:endParaRPr sz="1400"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4"/>
                  </a:ext>
                </a:extLst>
              </a:tr>
              <a:tr h="305750">
                <a:tc>
                  <a:txBody>
                    <a:bodyPr/>
                    <a:lstStyle/>
                    <a:p>
                      <a:pPr marL="342900" marR="321945" lvl="0" indent="0" algn="ctr" rtl="0">
                        <a:lnSpc>
                          <a:spcPct val="112500"/>
                        </a:lnSpc>
                        <a:spcBef>
                          <a:spcPts val="0"/>
                        </a:spcBef>
                        <a:spcAft>
                          <a:spcPts val="0"/>
                        </a:spcAft>
                        <a:buNone/>
                      </a:pPr>
                      <a:r>
                        <a:rPr lang="en-US" sz="1400" u="none" strike="noStrike" cap="none">
                          <a:latin typeface="Times New Roman"/>
                          <a:ea typeface="Times New Roman"/>
                          <a:cs typeface="Times New Roman"/>
                          <a:sym typeface="Times New Roman"/>
                        </a:rPr>
                        <a:t>21</a:t>
                      </a:r>
                      <a:endParaRPr sz="1400" u="none" strike="noStrike" cap="none">
                        <a:latin typeface="Times New Roman"/>
                        <a:ea typeface="Times New Roman"/>
                        <a:cs typeface="Times New Roman"/>
                        <a:sym typeface="Times New Roman"/>
                      </a:endParaRPr>
                    </a:p>
                  </a:txBody>
                  <a:tcPr marL="0" marR="0" marT="0" marB="0"/>
                </a:tc>
                <a:tc>
                  <a:txBody>
                    <a:bodyPr/>
                    <a:lstStyle/>
                    <a:p>
                      <a:pPr marL="228600" marR="200660" lvl="0" indent="0" algn="ctr" rtl="0">
                        <a:lnSpc>
                          <a:spcPct val="112500"/>
                        </a:lnSpc>
                        <a:spcBef>
                          <a:spcPts val="0"/>
                        </a:spcBef>
                        <a:spcAft>
                          <a:spcPts val="0"/>
                        </a:spcAft>
                        <a:buNone/>
                      </a:pPr>
                      <a:r>
                        <a:rPr lang="en-US" sz="1400" u="none" strike="noStrike" cap="none">
                          <a:latin typeface="Times New Roman"/>
                          <a:ea typeface="Times New Roman"/>
                          <a:cs typeface="Times New Roman"/>
                          <a:sym typeface="Times New Roman"/>
                        </a:rPr>
                        <a:t>55</a:t>
                      </a:r>
                      <a:endParaRPr sz="1400" u="none" strike="noStrike" cap="none">
                        <a:latin typeface="Times New Roman"/>
                        <a:ea typeface="Times New Roman"/>
                        <a:cs typeface="Times New Roman"/>
                        <a:sym typeface="Times New Roman"/>
                      </a:endParaRPr>
                    </a:p>
                  </a:txBody>
                  <a:tcPr marL="0" marR="0" marT="0" marB="0"/>
                </a:tc>
                <a:tc>
                  <a:txBody>
                    <a:bodyPr/>
                    <a:lstStyle/>
                    <a:p>
                      <a:pPr marL="123825" marR="91440" lvl="0" indent="0" algn="ctr" rtl="0">
                        <a:lnSpc>
                          <a:spcPct val="112500"/>
                        </a:lnSpc>
                        <a:spcBef>
                          <a:spcPts val="0"/>
                        </a:spcBef>
                        <a:spcAft>
                          <a:spcPts val="0"/>
                        </a:spcAft>
                        <a:buNone/>
                      </a:pPr>
                      <a:r>
                        <a:rPr lang="en-US" sz="1400" u="none" strike="noStrike" cap="none">
                          <a:latin typeface="Times New Roman"/>
                          <a:ea typeface="Times New Roman"/>
                          <a:cs typeface="Times New Roman"/>
                          <a:sym typeface="Times New Roman"/>
                        </a:rPr>
                        <a:t>60</a:t>
                      </a:r>
                      <a:endParaRPr sz="1400" u="none" strike="noStrike" cap="none">
                        <a:latin typeface="Times New Roman"/>
                        <a:ea typeface="Times New Roman"/>
                        <a:cs typeface="Times New Roman"/>
                        <a:sym typeface="Times New Roman"/>
                      </a:endParaRPr>
                    </a:p>
                  </a:txBody>
                  <a:tcPr marL="0" marR="0" marT="0" marB="0"/>
                </a:tc>
                <a:tc>
                  <a:txBody>
                    <a:bodyPr/>
                    <a:lstStyle/>
                    <a:p>
                      <a:pPr marL="0" marR="488950" lvl="0" indent="0" algn="r" rtl="0">
                        <a:lnSpc>
                          <a:spcPct val="112500"/>
                        </a:lnSpc>
                        <a:spcBef>
                          <a:spcPts val="0"/>
                        </a:spcBef>
                        <a:spcAft>
                          <a:spcPts val="0"/>
                        </a:spcAft>
                        <a:buNone/>
                      </a:pPr>
                      <a:r>
                        <a:rPr lang="en-US" sz="1400" u="none" strike="noStrike" cap="none" dirty="0">
                          <a:latin typeface="Times New Roman"/>
                          <a:ea typeface="Times New Roman"/>
                          <a:cs typeface="Times New Roman"/>
                          <a:sym typeface="Times New Roman"/>
                        </a:rPr>
                        <a:t>0.3</a:t>
                      </a:r>
                      <a:endParaRPr sz="14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5"/>
                  </a:ext>
                </a:extLst>
              </a:tr>
            </a:tbl>
          </a:graphicData>
        </a:graphic>
      </p:graphicFrame>
      <p:graphicFrame>
        <p:nvGraphicFramePr>
          <p:cNvPr id="355" name="Google Shape;355;p14"/>
          <p:cNvGraphicFramePr/>
          <p:nvPr>
            <p:extLst>
              <p:ext uri="{D42A27DB-BD31-4B8C-83A1-F6EECF244321}">
                <p14:modId xmlns:p14="http://schemas.microsoft.com/office/powerpoint/2010/main" val="2500434791"/>
              </p:ext>
            </p:extLst>
          </p:nvPr>
        </p:nvGraphicFramePr>
        <p:xfrm>
          <a:off x="5889813" y="1052736"/>
          <a:ext cx="5044925" cy="1179957"/>
        </p:xfrm>
        <a:graphic>
          <a:graphicData uri="http://schemas.openxmlformats.org/drawingml/2006/table">
            <a:tbl>
              <a:tblPr firstRow="1" firstCol="1" lastRow="1" lastCol="1" bandRow="1" bandCol="1">
                <a:noFill/>
                <a:tableStyleId>{077AFF78-3BB1-49A7-B5BA-C1C057EF3425}</a:tableStyleId>
              </a:tblPr>
              <a:tblGrid>
                <a:gridCol w="1270050">
                  <a:extLst>
                    <a:ext uri="{9D8B030D-6E8A-4147-A177-3AD203B41FA5}">
                      <a16:colId xmlns:a16="http://schemas.microsoft.com/office/drawing/2014/main" val="20000"/>
                    </a:ext>
                  </a:extLst>
                </a:gridCol>
                <a:gridCol w="1257225">
                  <a:extLst>
                    <a:ext uri="{9D8B030D-6E8A-4147-A177-3AD203B41FA5}">
                      <a16:colId xmlns:a16="http://schemas.microsoft.com/office/drawing/2014/main" val="20001"/>
                    </a:ext>
                  </a:extLst>
                </a:gridCol>
                <a:gridCol w="1260425">
                  <a:extLst>
                    <a:ext uri="{9D8B030D-6E8A-4147-A177-3AD203B41FA5}">
                      <a16:colId xmlns:a16="http://schemas.microsoft.com/office/drawing/2014/main" val="20002"/>
                    </a:ext>
                  </a:extLst>
                </a:gridCol>
                <a:gridCol w="1257225">
                  <a:extLst>
                    <a:ext uri="{9D8B030D-6E8A-4147-A177-3AD203B41FA5}">
                      <a16:colId xmlns:a16="http://schemas.microsoft.com/office/drawing/2014/main" val="20003"/>
                    </a:ext>
                  </a:extLst>
                </a:gridCol>
              </a:tblGrid>
              <a:tr h="625225">
                <a:tc>
                  <a:txBody>
                    <a:bodyPr/>
                    <a:lstStyle/>
                    <a:p>
                      <a:pPr marL="0" marR="0" lvl="0" indent="0" algn="l" rtl="0">
                        <a:spcBef>
                          <a:spcPts val="0"/>
                        </a:spcBef>
                        <a:spcAft>
                          <a:spcPts val="0"/>
                        </a:spcAft>
                        <a:buNone/>
                      </a:pPr>
                      <a:r>
                        <a:rPr lang="en-US" sz="1400" u="none" strike="noStrike" cap="none">
                          <a:latin typeface="Times New Roman"/>
                          <a:ea typeface="Times New Roman"/>
                          <a:cs typeface="Times New Roman"/>
                          <a:sym typeface="Times New Roman"/>
                        </a:rPr>
                        <a:t> </a:t>
                      </a:r>
                      <a:endParaRPr sz="1400" u="none" strike="noStrike" cap="none">
                        <a:latin typeface="Times New Roman"/>
                        <a:ea typeface="Times New Roman"/>
                        <a:cs typeface="Times New Roman"/>
                        <a:sym typeface="Times New Roman"/>
                      </a:endParaRPr>
                    </a:p>
                    <a:p>
                      <a:pPr marL="342900" marR="327660" lvl="0" indent="0" algn="ctr" rtl="0">
                        <a:spcBef>
                          <a:spcPts val="5"/>
                        </a:spcBef>
                        <a:spcAft>
                          <a:spcPts val="0"/>
                        </a:spcAft>
                        <a:buNone/>
                      </a:pPr>
                      <a:r>
                        <a:rPr lang="en-US" sz="1400" u="none" strike="noStrike" cap="none">
                          <a:latin typeface="Times New Roman"/>
                          <a:ea typeface="Times New Roman"/>
                          <a:cs typeface="Times New Roman"/>
                          <a:sym typeface="Times New Roman"/>
                        </a:rPr>
                        <a:t>SL.NO.</a:t>
                      </a:r>
                      <a:endParaRPr sz="14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spcBef>
                          <a:spcPts val="0"/>
                        </a:spcBef>
                        <a:spcAft>
                          <a:spcPts val="0"/>
                        </a:spcAft>
                        <a:buNone/>
                      </a:pPr>
                      <a:r>
                        <a:rPr lang="en-US" sz="1400" u="none" strike="noStrike" cap="none">
                          <a:latin typeface="Times New Roman"/>
                          <a:ea typeface="Times New Roman"/>
                          <a:cs typeface="Times New Roman"/>
                          <a:sym typeface="Times New Roman"/>
                        </a:rPr>
                        <a:t> </a:t>
                      </a:r>
                      <a:endParaRPr sz="1400" u="none" strike="noStrike" cap="none">
                        <a:latin typeface="Times New Roman"/>
                        <a:ea typeface="Times New Roman"/>
                        <a:cs typeface="Times New Roman"/>
                        <a:sym typeface="Times New Roman"/>
                      </a:endParaRPr>
                    </a:p>
                    <a:p>
                      <a:pPr marL="220345" marR="200660" lvl="0" indent="0" algn="ctr" rtl="0">
                        <a:spcBef>
                          <a:spcPts val="5"/>
                        </a:spcBef>
                        <a:spcAft>
                          <a:spcPts val="0"/>
                        </a:spcAft>
                        <a:buNone/>
                      </a:pPr>
                      <a:r>
                        <a:rPr lang="en-US" sz="1400" u="none" strike="noStrike" cap="none">
                          <a:latin typeface="Times New Roman"/>
                          <a:ea typeface="Times New Roman"/>
                          <a:cs typeface="Times New Roman"/>
                          <a:sym typeface="Times New Roman"/>
                        </a:rPr>
                        <a:t>INFILL %</a:t>
                      </a:r>
                      <a:endParaRPr sz="14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spcBef>
                          <a:spcPts val="0"/>
                        </a:spcBef>
                        <a:spcAft>
                          <a:spcPts val="0"/>
                        </a:spcAft>
                        <a:buNone/>
                      </a:pPr>
                      <a:r>
                        <a:rPr lang="en-US" sz="1400" u="none" strike="noStrike" cap="none" dirty="0">
                          <a:latin typeface="Times New Roman"/>
                          <a:ea typeface="Times New Roman"/>
                          <a:cs typeface="Times New Roman"/>
                          <a:sym typeface="Times New Roman"/>
                        </a:rPr>
                        <a:t> </a:t>
                      </a:r>
                      <a:endParaRPr sz="1400" u="none" strike="noStrike" cap="none" dirty="0">
                        <a:latin typeface="Times New Roman"/>
                        <a:ea typeface="Times New Roman"/>
                        <a:cs typeface="Times New Roman"/>
                        <a:sym typeface="Times New Roman"/>
                      </a:endParaRPr>
                    </a:p>
                    <a:p>
                      <a:pPr marL="123825" marR="108585" lvl="0" indent="0" algn="ctr" rtl="0">
                        <a:spcBef>
                          <a:spcPts val="5"/>
                        </a:spcBef>
                        <a:spcAft>
                          <a:spcPts val="0"/>
                        </a:spcAft>
                        <a:buNone/>
                      </a:pPr>
                      <a:r>
                        <a:rPr lang="en-US" sz="1400" u="none" strike="noStrike" cap="none" dirty="0">
                          <a:latin typeface="Times New Roman"/>
                          <a:ea typeface="Times New Roman"/>
                          <a:cs typeface="Times New Roman"/>
                          <a:sym typeface="Times New Roman"/>
                        </a:rPr>
                        <a:t>SPEED mm/s</a:t>
                      </a:r>
                      <a:endParaRPr sz="1400" u="none" strike="noStrike" cap="none" dirty="0">
                        <a:latin typeface="Times New Roman"/>
                        <a:ea typeface="Times New Roman"/>
                        <a:cs typeface="Times New Roman"/>
                        <a:sym typeface="Times New Roman"/>
                      </a:endParaRPr>
                    </a:p>
                  </a:txBody>
                  <a:tcPr marL="0" marR="0" marT="0" marB="0"/>
                </a:tc>
                <a:tc>
                  <a:txBody>
                    <a:bodyPr/>
                    <a:lstStyle/>
                    <a:p>
                      <a:pPr marL="170180" marR="144780" lvl="0" indent="1270" algn="ctr" rtl="0">
                        <a:lnSpc>
                          <a:spcPct val="151000"/>
                        </a:lnSpc>
                        <a:spcBef>
                          <a:spcPts val="0"/>
                        </a:spcBef>
                        <a:spcAft>
                          <a:spcPts val="0"/>
                        </a:spcAft>
                        <a:buNone/>
                      </a:pPr>
                      <a:r>
                        <a:rPr lang="en-US" sz="1400" u="none" strike="noStrike" cap="none" dirty="0">
                          <a:latin typeface="Times New Roman"/>
                          <a:ea typeface="Times New Roman"/>
                          <a:cs typeface="Times New Roman"/>
                          <a:sym typeface="Times New Roman"/>
                        </a:rPr>
                        <a:t>LAYER THICKNESS</a:t>
                      </a:r>
                      <a:endParaRPr sz="1400" u="none" strike="noStrike" cap="none" dirty="0">
                        <a:latin typeface="Times New Roman"/>
                        <a:ea typeface="Times New Roman"/>
                        <a:cs typeface="Times New Roman"/>
                        <a:sym typeface="Times New Roman"/>
                      </a:endParaRPr>
                    </a:p>
                    <a:p>
                      <a:pPr marL="224790" marR="200660" lvl="0" indent="0" algn="ctr" rtl="0">
                        <a:spcBef>
                          <a:spcPts val="0"/>
                        </a:spcBef>
                        <a:spcAft>
                          <a:spcPts val="0"/>
                        </a:spcAft>
                        <a:buNone/>
                      </a:pPr>
                      <a:r>
                        <a:rPr lang="en-US" sz="1400" u="none" strike="noStrike" cap="none" dirty="0">
                          <a:latin typeface="Times New Roman"/>
                          <a:ea typeface="Times New Roman"/>
                          <a:cs typeface="Times New Roman"/>
                          <a:sym typeface="Times New Roman"/>
                        </a:rPr>
                        <a:t>mm</a:t>
                      </a:r>
                      <a:endParaRPr sz="14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bl>
          </a:graphicData>
        </a:graphic>
      </p:graphicFrame>
      <p:graphicFrame>
        <p:nvGraphicFramePr>
          <p:cNvPr id="356" name="Google Shape;356;p14"/>
          <p:cNvGraphicFramePr/>
          <p:nvPr>
            <p:extLst>
              <p:ext uri="{D42A27DB-BD31-4B8C-83A1-F6EECF244321}">
                <p14:modId xmlns:p14="http://schemas.microsoft.com/office/powerpoint/2010/main" val="2504508933"/>
              </p:ext>
            </p:extLst>
          </p:nvPr>
        </p:nvGraphicFramePr>
        <p:xfrm>
          <a:off x="5889813" y="4085616"/>
          <a:ext cx="5044925" cy="1938675"/>
        </p:xfrm>
        <a:graphic>
          <a:graphicData uri="http://schemas.openxmlformats.org/drawingml/2006/table">
            <a:tbl>
              <a:tblPr firstRow="1" firstCol="1" lastRow="1" lastCol="1" bandRow="1" bandCol="1">
                <a:noFill/>
                <a:tableStyleId>{077AFF78-3BB1-49A7-B5BA-C1C057EF3425}</a:tableStyleId>
              </a:tblPr>
              <a:tblGrid>
                <a:gridCol w="1270050">
                  <a:extLst>
                    <a:ext uri="{9D8B030D-6E8A-4147-A177-3AD203B41FA5}">
                      <a16:colId xmlns:a16="http://schemas.microsoft.com/office/drawing/2014/main" val="20000"/>
                    </a:ext>
                  </a:extLst>
                </a:gridCol>
                <a:gridCol w="1257225">
                  <a:extLst>
                    <a:ext uri="{9D8B030D-6E8A-4147-A177-3AD203B41FA5}">
                      <a16:colId xmlns:a16="http://schemas.microsoft.com/office/drawing/2014/main" val="20001"/>
                    </a:ext>
                  </a:extLst>
                </a:gridCol>
                <a:gridCol w="1260425">
                  <a:extLst>
                    <a:ext uri="{9D8B030D-6E8A-4147-A177-3AD203B41FA5}">
                      <a16:colId xmlns:a16="http://schemas.microsoft.com/office/drawing/2014/main" val="20002"/>
                    </a:ext>
                  </a:extLst>
                </a:gridCol>
                <a:gridCol w="1257225">
                  <a:extLst>
                    <a:ext uri="{9D8B030D-6E8A-4147-A177-3AD203B41FA5}">
                      <a16:colId xmlns:a16="http://schemas.microsoft.com/office/drawing/2014/main" val="20003"/>
                    </a:ext>
                  </a:extLst>
                </a:gridCol>
              </a:tblGrid>
              <a:tr h="321425">
                <a:tc>
                  <a:txBody>
                    <a:bodyPr/>
                    <a:lstStyle/>
                    <a:p>
                      <a:pPr marL="342900" marR="321945" lvl="0" indent="0" algn="ctr" rtl="0">
                        <a:lnSpc>
                          <a:spcPct val="110714"/>
                        </a:lnSpc>
                        <a:spcBef>
                          <a:spcPts val="0"/>
                        </a:spcBef>
                        <a:spcAft>
                          <a:spcPts val="0"/>
                        </a:spcAft>
                        <a:buNone/>
                      </a:pPr>
                      <a:r>
                        <a:rPr lang="en-US" sz="1400" u="none" strike="noStrike" cap="none"/>
                        <a:t>22</a:t>
                      </a:r>
                      <a:endParaRPr sz="1100" u="none" strike="noStrike" cap="none">
                        <a:latin typeface="Times New Roman"/>
                        <a:ea typeface="Times New Roman"/>
                        <a:cs typeface="Times New Roman"/>
                        <a:sym typeface="Times New Roman"/>
                      </a:endParaRPr>
                    </a:p>
                  </a:txBody>
                  <a:tcPr marL="0" marR="0" marT="0" marB="0"/>
                </a:tc>
                <a:tc>
                  <a:txBody>
                    <a:bodyPr/>
                    <a:lstStyle/>
                    <a:p>
                      <a:pPr marL="228600" marR="200660" lvl="0" indent="0" algn="ctr" rtl="0">
                        <a:lnSpc>
                          <a:spcPct val="110714"/>
                        </a:lnSpc>
                        <a:spcBef>
                          <a:spcPts val="0"/>
                        </a:spcBef>
                        <a:spcAft>
                          <a:spcPts val="0"/>
                        </a:spcAft>
                        <a:buNone/>
                      </a:pPr>
                      <a:r>
                        <a:rPr lang="en-US" sz="1400" u="none" strike="noStrike" cap="none"/>
                        <a:t>25</a:t>
                      </a:r>
                      <a:endParaRPr sz="1100" u="none" strike="noStrike" cap="none">
                        <a:latin typeface="Times New Roman"/>
                        <a:ea typeface="Times New Roman"/>
                        <a:cs typeface="Times New Roman"/>
                        <a:sym typeface="Times New Roman"/>
                      </a:endParaRPr>
                    </a:p>
                  </a:txBody>
                  <a:tcPr marL="0" marR="0" marT="0" marB="0"/>
                </a:tc>
                <a:tc>
                  <a:txBody>
                    <a:bodyPr/>
                    <a:lstStyle/>
                    <a:p>
                      <a:pPr marL="123825" marR="91440" lvl="0" indent="0" algn="ctr" rtl="0">
                        <a:lnSpc>
                          <a:spcPct val="110714"/>
                        </a:lnSpc>
                        <a:spcBef>
                          <a:spcPts val="0"/>
                        </a:spcBef>
                        <a:spcAft>
                          <a:spcPts val="0"/>
                        </a:spcAft>
                        <a:buNone/>
                      </a:pPr>
                      <a:r>
                        <a:rPr lang="en-US" sz="1400" u="none" strike="noStrike" cap="none"/>
                        <a:t>60</a:t>
                      </a:r>
                      <a:endParaRPr sz="1100" u="none" strike="noStrike" cap="none">
                        <a:latin typeface="Times New Roman"/>
                        <a:ea typeface="Times New Roman"/>
                        <a:cs typeface="Times New Roman"/>
                        <a:sym typeface="Times New Roman"/>
                      </a:endParaRPr>
                    </a:p>
                  </a:txBody>
                  <a:tcPr marL="0" marR="0" marT="0" marB="0"/>
                </a:tc>
                <a:tc>
                  <a:txBody>
                    <a:bodyPr/>
                    <a:lstStyle/>
                    <a:p>
                      <a:pPr marL="0" marR="488950" lvl="0" indent="0" algn="r" rtl="0">
                        <a:lnSpc>
                          <a:spcPct val="110714"/>
                        </a:lnSpc>
                        <a:spcBef>
                          <a:spcPts val="0"/>
                        </a:spcBef>
                        <a:spcAft>
                          <a:spcPts val="0"/>
                        </a:spcAft>
                        <a:buNone/>
                      </a:pPr>
                      <a:r>
                        <a:rPr lang="en-US" sz="1400" u="none" strike="noStrike" cap="none"/>
                        <a:t>0.3</a:t>
                      </a:r>
                      <a:endParaRPr sz="1100"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324800">
                <a:tc>
                  <a:txBody>
                    <a:bodyPr/>
                    <a:lstStyle/>
                    <a:p>
                      <a:pPr marL="342900" marR="321945" lvl="0" indent="0" algn="ctr" rtl="0">
                        <a:lnSpc>
                          <a:spcPct val="112500"/>
                        </a:lnSpc>
                        <a:spcBef>
                          <a:spcPts val="0"/>
                        </a:spcBef>
                        <a:spcAft>
                          <a:spcPts val="0"/>
                        </a:spcAft>
                        <a:buNone/>
                      </a:pPr>
                      <a:r>
                        <a:rPr lang="en-US" sz="1400" u="none" strike="noStrike" cap="none"/>
                        <a:t>23</a:t>
                      </a:r>
                      <a:endParaRPr sz="1100" u="none" strike="noStrike" cap="none">
                        <a:latin typeface="Times New Roman"/>
                        <a:ea typeface="Times New Roman"/>
                        <a:cs typeface="Times New Roman"/>
                        <a:sym typeface="Times New Roman"/>
                      </a:endParaRPr>
                    </a:p>
                  </a:txBody>
                  <a:tcPr marL="0" marR="0" marT="0" marB="0"/>
                </a:tc>
                <a:tc>
                  <a:txBody>
                    <a:bodyPr/>
                    <a:lstStyle/>
                    <a:p>
                      <a:pPr marL="228600" marR="200660" lvl="0" indent="0" algn="ctr" rtl="0">
                        <a:lnSpc>
                          <a:spcPct val="112500"/>
                        </a:lnSpc>
                        <a:spcBef>
                          <a:spcPts val="0"/>
                        </a:spcBef>
                        <a:spcAft>
                          <a:spcPts val="0"/>
                        </a:spcAft>
                        <a:buNone/>
                      </a:pPr>
                      <a:r>
                        <a:rPr lang="en-US" sz="1400" u="none" strike="noStrike" cap="none"/>
                        <a:t>35</a:t>
                      </a:r>
                      <a:endParaRPr sz="1100" u="none" strike="noStrike" cap="none">
                        <a:latin typeface="Times New Roman"/>
                        <a:ea typeface="Times New Roman"/>
                        <a:cs typeface="Times New Roman"/>
                        <a:sym typeface="Times New Roman"/>
                      </a:endParaRPr>
                    </a:p>
                  </a:txBody>
                  <a:tcPr marL="0" marR="0" marT="0" marB="0"/>
                </a:tc>
                <a:tc>
                  <a:txBody>
                    <a:bodyPr/>
                    <a:lstStyle/>
                    <a:p>
                      <a:pPr marL="123825" marR="91440" lvl="0" indent="0" algn="ctr" rtl="0">
                        <a:lnSpc>
                          <a:spcPct val="112500"/>
                        </a:lnSpc>
                        <a:spcBef>
                          <a:spcPts val="0"/>
                        </a:spcBef>
                        <a:spcAft>
                          <a:spcPts val="0"/>
                        </a:spcAft>
                        <a:buNone/>
                      </a:pPr>
                      <a:r>
                        <a:rPr lang="en-US" sz="1400" u="none" strike="noStrike" cap="none"/>
                        <a:t>75</a:t>
                      </a:r>
                      <a:endParaRPr sz="1100" u="none" strike="noStrike" cap="none">
                        <a:latin typeface="Times New Roman"/>
                        <a:ea typeface="Times New Roman"/>
                        <a:cs typeface="Times New Roman"/>
                        <a:sym typeface="Times New Roman"/>
                      </a:endParaRPr>
                    </a:p>
                  </a:txBody>
                  <a:tcPr marL="0" marR="0" marT="0" marB="0"/>
                </a:tc>
                <a:tc>
                  <a:txBody>
                    <a:bodyPr/>
                    <a:lstStyle/>
                    <a:p>
                      <a:pPr marL="0" marR="488950" lvl="0" indent="0" algn="r" rtl="0">
                        <a:lnSpc>
                          <a:spcPct val="112500"/>
                        </a:lnSpc>
                        <a:spcBef>
                          <a:spcPts val="0"/>
                        </a:spcBef>
                        <a:spcAft>
                          <a:spcPts val="0"/>
                        </a:spcAft>
                        <a:buNone/>
                      </a:pPr>
                      <a:r>
                        <a:rPr lang="en-US" sz="1400" u="none" strike="noStrike" cap="none"/>
                        <a:t>0.3</a:t>
                      </a:r>
                      <a:endParaRPr sz="1100"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321425">
                <a:tc>
                  <a:txBody>
                    <a:bodyPr/>
                    <a:lstStyle/>
                    <a:p>
                      <a:pPr marL="342900" marR="321945" lvl="0" indent="0" algn="ctr" rtl="0">
                        <a:lnSpc>
                          <a:spcPct val="110714"/>
                        </a:lnSpc>
                        <a:spcBef>
                          <a:spcPts val="0"/>
                        </a:spcBef>
                        <a:spcAft>
                          <a:spcPts val="0"/>
                        </a:spcAft>
                        <a:buNone/>
                      </a:pPr>
                      <a:r>
                        <a:rPr lang="en-US" sz="1400" u="none" strike="noStrike" cap="none"/>
                        <a:t>24</a:t>
                      </a:r>
                      <a:endParaRPr sz="1100" u="none" strike="noStrike" cap="none">
                        <a:latin typeface="Times New Roman"/>
                        <a:ea typeface="Times New Roman"/>
                        <a:cs typeface="Times New Roman"/>
                        <a:sym typeface="Times New Roman"/>
                      </a:endParaRPr>
                    </a:p>
                  </a:txBody>
                  <a:tcPr marL="0" marR="0" marT="0" marB="0"/>
                </a:tc>
                <a:tc>
                  <a:txBody>
                    <a:bodyPr/>
                    <a:lstStyle/>
                    <a:p>
                      <a:pPr marL="228600" marR="200660" lvl="0" indent="0" algn="ctr" rtl="0">
                        <a:lnSpc>
                          <a:spcPct val="110714"/>
                        </a:lnSpc>
                        <a:spcBef>
                          <a:spcPts val="0"/>
                        </a:spcBef>
                        <a:spcAft>
                          <a:spcPts val="0"/>
                        </a:spcAft>
                        <a:buNone/>
                      </a:pPr>
                      <a:r>
                        <a:rPr lang="en-US" sz="1400" u="none" strike="noStrike" cap="none"/>
                        <a:t>50</a:t>
                      </a:r>
                      <a:endParaRPr sz="1100" u="none" strike="noStrike" cap="none">
                        <a:latin typeface="Times New Roman"/>
                        <a:ea typeface="Times New Roman"/>
                        <a:cs typeface="Times New Roman"/>
                        <a:sym typeface="Times New Roman"/>
                      </a:endParaRPr>
                    </a:p>
                  </a:txBody>
                  <a:tcPr marL="0" marR="0" marT="0" marB="0"/>
                </a:tc>
                <a:tc>
                  <a:txBody>
                    <a:bodyPr/>
                    <a:lstStyle/>
                    <a:p>
                      <a:pPr marL="123825" marR="91440" lvl="0" indent="0" algn="ctr" rtl="0">
                        <a:lnSpc>
                          <a:spcPct val="110714"/>
                        </a:lnSpc>
                        <a:spcBef>
                          <a:spcPts val="0"/>
                        </a:spcBef>
                        <a:spcAft>
                          <a:spcPts val="0"/>
                        </a:spcAft>
                        <a:buNone/>
                      </a:pPr>
                      <a:r>
                        <a:rPr lang="en-US" sz="1400" u="none" strike="noStrike" cap="none"/>
                        <a:t>75</a:t>
                      </a:r>
                      <a:endParaRPr sz="1100" u="none" strike="noStrike" cap="none">
                        <a:latin typeface="Times New Roman"/>
                        <a:ea typeface="Times New Roman"/>
                        <a:cs typeface="Times New Roman"/>
                        <a:sym typeface="Times New Roman"/>
                      </a:endParaRPr>
                    </a:p>
                  </a:txBody>
                  <a:tcPr marL="0" marR="0" marT="0" marB="0"/>
                </a:tc>
                <a:tc>
                  <a:txBody>
                    <a:bodyPr/>
                    <a:lstStyle/>
                    <a:p>
                      <a:pPr marL="0" marR="488950" lvl="0" indent="0" algn="r" rtl="0">
                        <a:lnSpc>
                          <a:spcPct val="110714"/>
                        </a:lnSpc>
                        <a:spcBef>
                          <a:spcPts val="0"/>
                        </a:spcBef>
                        <a:spcAft>
                          <a:spcPts val="0"/>
                        </a:spcAft>
                        <a:buNone/>
                      </a:pPr>
                      <a:r>
                        <a:rPr lang="en-US" sz="1400" u="none" strike="noStrike" cap="none"/>
                        <a:t>0.3</a:t>
                      </a:r>
                      <a:endParaRPr sz="1100"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2"/>
                  </a:ext>
                </a:extLst>
              </a:tr>
              <a:tr h="324800">
                <a:tc>
                  <a:txBody>
                    <a:bodyPr/>
                    <a:lstStyle/>
                    <a:p>
                      <a:pPr marL="342900" marR="321945" lvl="0" indent="0" algn="ctr" rtl="0">
                        <a:lnSpc>
                          <a:spcPct val="112500"/>
                        </a:lnSpc>
                        <a:spcBef>
                          <a:spcPts val="0"/>
                        </a:spcBef>
                        <a:spcAft>
                          <a:spcPts val="0"/>
                        </a:spcAft>
                        <a:buNone/>
                      </a:pPr>
                      <a:r>
                        <a:rPr lang="en-US" sz="1400" u="none" strike="noStrike" cap="none"/>
                        <a:t>25</a:t>
                      </a:r>
                      <a:endParaRPr sz="1100" u="none" strike="noStrike" cap="none">
                        <a:latin typeface="Times New Roman"/>
                        <a:ea typeface="Times New Roman"/>
                        <a:cs typeface="Times New Roman"/>
                        <a:sym typeface="Times New Roman"/>
                      </a:endParaRPr>
                    </a:p>
                  </a:txBody>
                  <a:tcPr marL="0" marR="0" marT="0" marB="0"/>
                </a:tc>
                <a:tc>
                  <a:txBody>
                    <a:bodyPr/>
                    <a:lstStyle/>
                    <a:p>
                      <a:pPr marL="228600" marR="200660" lvl="0" indent="0" algn="ctr" rtl="0">
                        <a:lnSpc>
                          <a:spcPct val="112500"/>
                        </a:lnSpc>
                        <a:spcBef>
                          <a:spcPts val="0"/>
                        </a:spcBef>
                        <a:spcAft>
                          <a:spcPts val="0"/>
                        </a:spcAft>
                        <a:buNone/>
                      </a:pPr>
                      <a:r>
                        <a:rPr lang="en-US" sz="1400" u="none" strike="noStrike" cap="none"/>
                        <a:t>30</a:t>
                      </a:r>
                      <a:endParaRPr sz="1100" u="none" strike="noStrike" cap="none">
                        <a:latin typeface="Times New Roman"/>
                        <a:ea typeface="Times New Roman"/>
                        <a:cs typeface="Times New Roman"/>
                        <a:sym typeface="Times New Roman"/>
                      </a:endParaRPr>
                    </a:p>
                  </a:txBody>
                  <a:tcPr marL="0" marR="0" marT="0" marB="0"/>
                </a:tc>
                <a:tc>
                  <a:txBody>
                    <a:bodyPr/>
                    <a:lstStyle/>
                    <a:p>
                      <a:pPr marL="123825" marR="91440" lvl="0" indent="0" algn="ctr" rtl="0">
                        <a:lnSpc>
                          <a:spcPct val="112500"/>
                        </a:lnSpc>
                        <a:spcBef>
                          <a:spcPts val="0"/>
                        </a:spcBef>
                        <a:spcAft>
                          <a:spcPts val="0"/>
                        </a:spcAft>
                        <a:buNone/>
                      </a:pPr>
                      <a:r>
                        <a:rPr lang="en-US" sz="1400" u="none" strike="noStrike" cap="none"/>
                        <a:t>85</a:t>
                      </a:r>
                      <a:endParaRPr sz="1100" u="none" strike="noStrike" cap="none">
                        <a:latin typeface="Times New Roman"/>
                        <a:ea typeface="Times New Roman"/>
                        <a:cs typeface="Times New Roman"/>
                        <a:sym typeface="Times New Roman"/>
                      </a:endParaRPr>
                    </a:p>
                  </a:txBody>
                  <a:tcPr marL="0" marR="0" marT="0" marB="0"/>
                </a:tc>
                <a:tc>
                  <a:txBody>
                    <a:bodyPr/>
                    <a:lstStyle/>
                    <a:p>
                      <a:pPr marL="0" marR="488950" lvl="0" indent="0" algn="r" rtl="0">
                        <a:lnSpc>
                          <a:spcPct val="112500"/>
                        </a:lnSpc>
                        <a:spcBef>
                          <a:spcPts val="0"/>
                        </a:spcBef>
                        <a:spcAft>
                          <a:spcPts val="0"/>
                        </a:spcAft>
                        <a:buNone/>
                      </a:pPr>
                      <a:r>
                        <a:rPr lang="en-US" sz="1400" u="none" strike="noStrike" cap="none"/>
                        <a:t>0.3</a:t>
                      </a:r>
                      <a:endParaRPr sz="1100"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3"/>
                  </a:ext>
                </a:extLst>
              </a:tr>
              <a:tr h="321425">
                <a:tc>
                  <a:txBody>
                    <a:bodyPr/>
                    <a:lstStyle/>
                    <a:p>
                      <a:pPr marL="342900" marR="321945" lvl="0" indent="0" algn="ctr" rtl="0">
                        <a:lnSpc>
                          <a:spcPct val="110714"/>
                        </a:lnSpc>
                        <a:spcBef>
                          <a:spcPts val="0"/>
                        </a:spcBef>
                        <a:spcAft>
                          <a:spcPts val="0"/>
                        </a:spcAft>
                        <a:buNone/>
                      </a:pPr>
                      <a:r>
                        <a:rPr lang="en-US" sz="1400" u="none" strike="noStrike" cap="none"/>
                        <a:t>26</a:t>
                      </a:r>
                      <a:endParaRPr sz="1100" u="none" strike="noStrike" cap="none">
                        <a:latin typeface="Times New Roman"/>
                        <a:ea typeface="Times New Roman"/>
                        <a:cs typeface="Times New Roman"/>
                        <a:sym typeface="Times New Roman"/>
                      </a:endParaRPr>
                    </a:p>
                  </a:txBody>
                  <a:tcPr marL="0" marR="0" marT="0" marB="0"/>
                </a:tc>
                <a:tc>
                  <a:txBody>
                    <a:bodyPr/>
                    <a:lstStyle/>
                    <a:p>
                      <a:pPr marL="228600" marR="200660" lvl="0" indent="0" algn="ctr" rtl="0">
                        <a:lnSpc>
                          <a:spcPct val="110714"/>
                        </a:lnSpc>
                        <a:spcBef>
                          <a:spcPts val="0"/>
                        </a:spcBef>
                        <a:spcAft>
                          <a:spcPts val="0"/>
                        </a:spcAft>
                        <a:buNone/>
                      </a:pPr>
                      <a:r>
                        <a:rPr lang="en-US" sz="1400" u="none" strike="noStrike" cap="none"/>
                        <a:t>40</a:t>
                      </a:r>
                      <a:endParaRPr sz="1100" u="none" strike="noStrike" cap="none">
                        <a:latin typeface="Times New Roman"/>
                        <a:ea typeface="Times New Roman"/>
                        <a:cs typeface="Times New Roman"/>
                        <a:sym typeface="Times New Roman"/>
                      </a:endParaRPr>
                    </a:p>
                  </a:txBody>
                  <a:tcPr marL="0" marR="0" marT="0" marB="0"/>
                </a:tc>
                <a:tc>
                  <a:txBody>
                    <a:bodyPr/>
                    <a:lstStyle/>
                    <a:p>
                      <a:pPr marL="123825" marR="94615" lvl="0" indent="0" algn="ctr" rtl="0">
                        <a:lnSpc>
                          <a:spcPct val="110714"/>
                        </a:lnSpc>
                        <a:spcBef>
                          <a:spcPts val="0"/>
                        </a:spcBef>
                        <a:spcAft>
                          <a:spcPts val="0"/>
                        </a:spcAft>
                        <a:buNone/>
                      </a:pPr>
                      <a:r>
                        <a:rPr lang="en-US" sz="1400" u="none" strike="noStrike" cap="none"/>
                        <a:t>100</a:t>
                      </a:r>
                      <a:endParaRPr sz="1100" u="none" strike="noStrike" cap="none">
                        <a:latin typeface="Times New Roman"/>
                        <a:ea typeface="Times New Roman"/>
                        <a:cs typeface="Times New Roman"/>
                        <a:sym typeface="Times New Roman"/>
                      </a:endParaRPr>
                    </a:p>
                  </a:txBody>
                  <a:tcPr marL="0" marR="0" marT="0" marB="0"/>
                </a:tc>
                <a:tc>
                  <a:txBody>
                    <a:bodyPr/>
                    <a:lstStyle/>
                    <a:p>
                      <a:pPr marL="0" marR="488950" lvl="0" indent="0" algn="r" rtl="0">
                        <a:lnSpc>
                          <a:spcPct val="110714"/>
                        </a:lnSpc>
                        <a:spcBef>
                          <a:spcPts val="0"/>
                        </a:spcBef>
                        <a:spcAft>
                          <a:spcPts val="0"/>
                        </a:spcAft>
                        <a:buNone/>
                      </a:pPr>
                      <a:r>
                        <a:rPr lang="en-US" sz="1400" u="none" strike="noStrike" cap="none"/>
                        <a:t>0.3</a:t>
                      </a:r>
                      <a:endParaRPr sz="1100"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4"/>
                  </a:ext>
                </a:extLst>
              </a:tr>
              <a:tr h="324800">
                <a:tc>
                  <a:txBody>
                    <a:bodyPr/>
                    <a:lstStyle/>
                    <a:p>
                      <a:pPr marL="342900" marR="321945" lvl="0" indent="0" algn="ctr" rtl="0">
                        <a:lnSpc>
                          <a:spcPct val="112500"/>
                        </a:lnSpc>
                        <a:spcBef>
                          <a:spcPts val="0"/>
                        </a:spcBef>
                        <a:spcAft>
                          <a:spcPts val="0"/>
                        </a:spcAft>
                        <a:buNone/>
                      </a:pPr>
                      <a:r>
                        <a:rPr lang="en-US" sz="1400" u="none" strike="noStrike" cap="none"/>
                        <a:t>27</a:t>
                      </a:r>
                      <a:endParaRPr sz="1100" u="none" strike="noStrike" cap="none">
                        <a:latin typeface="Times New Roman"/>
                        <a:ea typeface="Times New Roman"/>
                        <a:cs typeface="Times New Roman"/>
                        <a:sym typeface="Times New Roman"/>
                      </a:endParaRPr>
                    </a:p>
                  </a:txBody>
                  <a:tcPr marL="0" marR="0" marT="0" marB="0"/>
                </a:tc>
                <a:tc>
                  <a:txBody>
                    <a:bodyPr/>
                    <a:lstStyle/>
                    <a:p>
                      <a:pPr marL="228600" marR="200660" lvl="0" indent="0" algn="ctr" rtl="0">
                        <a:lnSpc>
                          <a:spcPct val="112500"/>
                        </a:lnSpc>
                        <a:spcBef>
                          <a:spcPts val="0"/>
                        </a:spcBef>
                        <a:spcAft>
                          <a:spcPts val="0"/>
                        </a:spcAft>
                        <a:buNone/>
                      </a:pPr>
                      <a:r>
                        <a:rPr lang="en-US" sz="1400" u="none" strike="noStrike" cap="none"/>
                        <a:t>60</a:t>
                      </a:r>
                      <a:endParaRPr sz="1100" u="none" strike="noStrike" cap="none">
                        <a:latin typeface="Times New Roman"/>
                        <a:ea typeface="Times New Roman"/>
                        <a:cs typeface="Times New Roman"/>
                        <a:sym typeface="Times New Roman"/>
                      </a:endParaRPr>
                    </a:p>
                  </a:txBody>
                  <a:tcPr marL="0" marR="0" marT="0" marB="0"/>
                </a:tc>
                <a:tc>
                  <a:txBody>
                    <a:bodyPr/>
                    <a:lstStyle/>
                    <a:p>
                      <a:pPr marL="123825" marR="94615" lvl="0" indent="0" algn="ctr" rtl="0">
                        <a:lnSpc>
                          <a:spcPct val="112500"/>
                        </a:lnSpc>
                        <a:spcBef>
                          <a:spcPts val="0"/>
                        </a:spcBef>
                        <a:spcAft>
                          <a:spcPts val="0"/>
                        </a:spcAft>
                        <a:buNone/>
                      </a:pPr>
                      <a:r>
                        <a:rPr lang="en-US" sz="1400" u="none" strike="noStrike" cap="none"/>
                        <a:t>100</a:t>
                      </a:r>
                      <a:endParaRPr sz="1100" u="none" strike="noStrike" cap="none">
                        <a:latin typeface="Times New Roman"/>
                        <a:ea typeface="Times New Roman"/>
                        <a:cs typeface="Times New Roman"/>
                        <a:sym typeface="Times New Roman"/>
                      </a:endParaRPr>
                    </a:p>
                  </a:txBody>
                  <a:tcPr marL="0" marR="0" marT="0" marB="0"/>
                </a:tc>
                <a:tc>
                  <a:txBody>
                    <a:bodyPr/>
                    <a:lstStyle/>
                    <a:p>
                      <a:pPr marL="0" marR="488950" lvl="0" indent="0" algn="r" rtl="0">
                        <a:lnSpc>
                          <a:spcPct val="112500"/>
                        </a:lnSpc>
                        <a:spcBef>
                          <a:spcPts val="0"/>
                        </a:spcBef>
                        <a:spcAft>
                          <a:spcPts val="0"/>
                        </a:spcAft>
                        <a:buNone/>
                      </a:pPr>
                      <a:r>
                        <a:rPr lang="en-US" sz="1400" u="none" strike="noStrike" cap="none" dirty="0"/>
                        <a:t>0.3</a:t>
                      </a:r>
                      <a:endParaRPr sz="11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5"/>
                  </a:ext>
                </a:extLst>
              </a:tr>
            </a:tbl>
          </a:graphicData>
        </a:graphic>
      </p:graphicFrame>
      <p:sp>
        <p:nvSpPr>
          <p:cNvPr id="357" name="Google Shape;357;p14"/>
          <p:cNvSpPr txBox="1"/>
          <p:nvPr/>
        </p:nvSpPr>
        <p:spPr>
          <a:xfrm>
            <a:off x="5983943" y="6124324"/>
            <a:ext cx="611392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27 SPECIMEN ARE PREPARED BASED ON ASTM D638 USING TAGUCHI METHOD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5"/>
          <p:cNvSpPr/>
          <p:nvPr/>
        </p:nvSpPr>
        <p:spPr>
          <a:xfrm>
            <a:off x="0" y="-26895"/>
            <a:ext cx="12192000" cy="1052736"/>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FABRICATION OF SPECIMENS USING FDM</a:t>
            </a:r>
            <a:endParaRPr/>
          </a:p>
        </p:txBody>
      </p:sp>
      <p:pic>
        <p:nvPicPr>
          <p:cNvPr id="363" name="Google Shape;363;p15"/>
          <p:cNvPicPr preferRelativeResize="0"/>
          <p:nvPr/>
        </p:nvPicPr>
        <p:blipFill rotWithShape="1">
          <a:blip r:embed="rId3">
            <a:alphaModFix/>
          </a:blip>
          <a:srcRect/>
          <a:stretch/>
        </p:blipFill>
        <p:spPr>
          <a:xfrm>
            <a:off x="1694330" y="1276853"/>
            <a:ext cx="8059271" cy="5213341"/>
          </a:xfrm>
          <a:prstGeom prst="rect">
            <a:avLst/>
          </a:prstGeom>
          <a:noFill/>
          <a:ln w="228600" cap="sq" cmpd="thickThin">
            <a:solidFill>
              <a:srgbClr val="000000"/>
            </a:solidFill>
            <a:prstDash val="solid"/>
            <a:miter lim="800000"/>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p16"/>
          <p:cNvPicPr preferRelativeResize="0"/>
          <p:nvPr/>
        </p:nvPicPr>
        <p:blipFill rotWithShape="1">
          <a:blip r:embed="rId3">
            <a:alphaModFix/>
          </a:blip>
          <a:srcRect l="3346" t="4185" r="686" b="4119"/>
          <a:stretch/>
        </p:blipFill>
        <p:spPr>
          <a:xfrm>
            <a:off x="0" y="1025841"/>
            <a:ext cx="8489576" cy="3800566"/>
          </a:xfrm>
          <a:prstGeom prst="rect">
            <a:avLst/>
          </a:prstGeom>
          <a:noFill/>
          <a:ln>
            <a:noFill/>
          </a:ln>
        </p:spPr>
      </p:pic>
      <p:sp>
        <p:nvSpPr>
          <p:cNvPr id="369" name="Google Shape;369;p16"/>
          <p:cNvSpPr/>
          <p:nvPr/>
        </p:nvSpPr>
        <p:spPr>
          <a:xfrm>
            <a:off x="0" y="-26895"/>
            <a:ext cx="12192000" cy="1052736"/>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AFTER FABRICATION OF SPECIMENS </a:t>
            </a:r>
            <a:endParaRPr/>
          </a:p>
        </p:txBody>
      </p:sp>
      <p:pic>
        <p:nvPicPr>
          <p:cNvPr id="370" name="Google Shape;370;p16"/>
          <p:cNvPicPr preferRelativeResize="0"/>
          <p:nvPr/>
        </p:nvPicPr>
        <p:blipFill rotWithShape="1">
          <a:blip r:embed="rId4">
            <a:alphaModFix/>
          </a:blip>
          <a:srcRect/>
          <a:stretch/>
        </p:blipFill>
        <p:spPr>
          <a:xfrm>
            <a:off x="0" y="4826877"/>
            <a:ext cx="9298854" cy="2031123"/>
          </a:xfrm>
          <a:prstGeom prst="rect">
            <a:avLst/>
          </a:prstGeom>
          <a:noFill/>
          <a:ln>
            <a:noFill/>
          </a:ln>
        </p:spPr>
      </p:pic>
      <p:sp>
        <p:nvSpPr>
          <p:cNvPr id="371" name="Google Shape;371;p16"/>
          <p:cNvSpPr txBox="1"/>
          <p:nvPr/>
        </p:nvSpPr>
        <p:spPr>
          <a:xfrm>
            <a:off x="9298854" y="5387788"/>
            <a:ext cx="231737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Times New Roman"/>
                <a:ea typeface="Times New Roman"/>
                <a:cs typeface="Times New Roman"/>
                <a:sym typeface="Times New Roman"/>
              </a:rPr>
              <a:t>27 SPECIMEN FOR IMPACT TEST</a:t>
            </a:r>
            <a:endParaRPr dirty="0"/>
          </a:p>
        </p:txBody>
      </p:sp>
      <p:sp>
        <p:nvSpPr>
          <p:cNvPr id="372" name="Google Shape;372;p16"/>
          <p:cNvSpPr txBox="1"/>
          <p:nvPr/>
        </p:nvSpPr>
        <p:spPr>
          <a:xfrm>
            <a:off x="9298854" y="1956627"/>
            <a:ext cx="238909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27 SPECIMEN FOR FATIGUE TEST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17"/>
          <p:cNvSpPr/>
          <p:nvPr/>
        </p:nvSpPr>
        <p:spPr>
          <a:xfrm>
            <a:off x="0" y="-26895"/>
            <a:ext cx="12192000" cy="1052736"/>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SPECIMEN TESTING</a:t>
            </a:r>
            <a:endParaRPr/>
          </a:p>
        </p:txBody>
      </p:sp>
      <p:sp>
        <p:nvSpPr>
          <p:cNvPr id="378" name="Google Shape;378;p17"/>
          <p:cNvSpPr txBox="1"/>
          <p:nvPr/>
        </p:nvSpPr>
        <p:spPr>
          <a:xfrm>
            <a:off x="1133805" y="2341344"/>
            <a:ext cx="6302187" cy="1815841"/>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None/>
            </a:pPr>
            <a:r>
              <a:rPr lang="en-US" sz="2800" b="1" dirty="0">
                <a:solidFill>
                  <a:schemeClr val="dk1"/>
                </a:solidFill>
                <a:latin typeface="Times New Roman"/>
                <a:ea typeface="Times New Roman"/>
                <a:cs typeface="Times New Roman"/>
                <a:sym typeface="Times New Roman"/>
              </a:rPr>
              <a:t>FATIGUE TEST</a:t>
            </a:r>
            <a:endParaRPr dirty="0"/>
          </a:p>
          <a:p>
            <a:pPr marL="0" marR="0" lvl="0" indent="0" algn="l" rtl="0">
              <a:lnSpc>
                <a:spcPct val="200000"/>
              </a:lnSpc>
              <a:spcBef>
                <a:spcPts val="0"/>
              </a:spcBef>
              <a:spcAft>
                <a:spcPts val="0"/>
              </a:spcAft>
              <a:buNone/>
            </a:pPr>
            <a:r>
              <a:rPr lang="en-US" sz="2800" b="1" dirty="0">
                <a:solidFill>
                  <a:schemeClr val="dk1"/>
                </a:solidFill>
                <a:latin typeface="Times New Roman"/>
                <a:ea typeface="Times New Roman"/>
                <a:cs typeface="Times New Roman"/>
                <a:sym typeface="Times New Roman"/>
              </a:rPr>
              <a:t>IMPACT TEST</a:t>
            </a:r>
            <a:endParaRPr dirty="0"/>
          </a:p>
        </p:txBody>
      </p:sp>
      <p:pic>
        <p:nvPicPr>
          <p:cNvPr id="379" name="Google Shape;379;p17"/>
          <p:cNvPicPr preferRelativeResize="0"/>
          <p:nvPr/>
        </p:nvPicPr>
        <p:blipFill rotWithShape="1">
          <a:blip r:embed="rId3">
            <a:alphaModFix/>
          </a:blip>
          <a:srcRect/>
          <a:stretch/>
        </p:blipFill>
        <p:spPr>
          <a:xfrm>
            <a:off x="4639003" y="1305120"/>
            <a:ext cx="2913993" cy="5182953"/>
          </a:xfrm>
          <a:prstGeom prst="rect">
            <a:avLst/>
          </a:prstGeom>
          <a:noFill/>
          <a:ln>
            <a:noFill/>
          </a:ln>
        </p:spPr>
      </p:pic>
      <p:pic>
        <p:nvPicPr>
          <p:cNvPr id="380" name="Google Shape;380;p17" descr="Universal testing machine - Wikipedia"/>
          <p:cNvPicPr preferRelativeResize="0"/>
          <p:nvPr/>
        </p:nvPicPr>
        <p:blipFill rotWithShape="1">
          <a:blip r:embed="rId4">
            <a:alphaModFix/>
          </a:blip>
          <a:srcRect/>
          <a:stretch/>
        </p:blipFill>
        <p:spPr>
          <a:xfrm>
            <a:off x="8962695" y="1751818"/>
            <a:ext cx="2095500" cy="3990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4"/>
        <p:cNvGrpSpPr/>
        <p:nvPr/>
      </p:nvGrpSpPr>
      <p:grpSpPr>
        <a:xfrm>
          <a:off x="0" y="0"/>
          <a:ext cx="0" cy="0"/>
          <a:chOff x="0" y="0"/>
          <a:chExt cx="0" cy="0"/>
        </a:xfrm>
      </p:grpSpPr>
      <p:sp>
        <p:nvSpPr>
          <p:cNvPr id="385" name="Google Shape;385;p18"/>
          <p:cNvSpPr/>
          <p:nvPr/>
        </p:nvSpPr>
        <p:spPr>
          <a:xfrm>
            <a:off x="0" y="-26895"/>
            <a:ext cx="12192000" cy="1052736"/>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FATIGUE TEST &amp; RESULTS</a:t>
            </a:r>
            <a:endParaRPr/>
          </a:p>
        </p:txBody>
      </p:sp>
      <p:pic>
        <p:nvPicPr>
          <p:cNvPr id="386" name="Google Shape;386;p18"/>
          <p:cNvPicPr preferRelativeResize="0"/>
          <p:nvPr/>
        </p:nvPicPr>
        <p:blipFill rotWithShape="1">
          <a:blip r:embed="rId3">
            <a:alphaModFix/>
          </a:blip>
          <a:srcRect/>
          <a:stretch/>
        </p:blipFill>
        <p:spPr>
          <a:xfrm>
            <a:off x="7246522" y="1093693"/>
            <a:ext cx="2651581" cy="5764307"/>
          </a:xfrm>
          <a:prstGeom prst="rect">
            <a:avLst/>
          </a:prstGeom>
          <a:noFill/>
          <a:ln>
            <a:noFill/>
          </a:ln>
        </p:spPr>
      </p:pic>
      <p:pic>
        <p:nvPicPr>
          <p:cNvPr id="387" name="Google Shape;387;p18"/>
          <p:cNvPicPr preferRelativeResize="0"/>
          <p:nvPr/>
        </p:nvPicPr>
        <p:blipFill rotWithShape="1">
          <a:blip r:embed="rId4">
            <a:alphaModFix/>
          </a:blip>
          <a:srcRect/>
          <a:stretch/>
        </p:blipFill>
        <p:spPr>
          <a:xfrm>
            <a:off x="838995" y="1093693"/>
            <a:ext cx="2764895" cy="4917759"/>
          </a:xfrm>
          <a:prstGeom prst="rect">
            <a:avLst/>
          </a:prstGeom>
          <a:noFill/>
          <a:ln>
            <a:noFill/>
          </a:ln>
        </p:spPr>
      </p:pic>
      <p:sp>
        <p:nvSpPr>
          <p:cNvPr id="389" name="Google Shape;389;p18"/>
          <p:cNvSpPr txBox="1"/>
          <p:nvPr/>
        </p:nvSpPr>
        <p:spPr>
          <a:xfrm>
            <a:off x="568022" y="6206745"/>
            <a:ext cx="33068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Times New Roman"/>
              <a:buNone/>
            </a:pPr>
            <a:r>
              <a:rPr lang="en-US" sz="1800" b="1" dirty="0">
                <a:solidFill>
                  <a:schemeClr val="dk1"/>
                </a:solidFill>
                <a:latin typeface="Times New Roman"/>
                <a:ea typeface="Times New Roman"/>
                <a:cs typeface="Times New Roman"/>
                <a:sym typeface="Times New Roman"/>
              </a:rPr>
              <a:t>While applying of cyclic load</a:t>
            </a:r>
            <a:endParaRPr sz="1800" dirty="0">
              <a:solidFill>
                <a:schemeClr val="dk1"/>
              </a:solidFill>
              <a:latin typeface="Calibri"/>
              <a:ea typeface="Calibri"/>
              <a:cs typeface="Calibri"/>
              <a:sym typeface="Calibri"/>
            </a:endParaRPr>
          </a:p>
        </p:txBody>
      </p:sp>
      <p:sp>
        <p:nvSpPr>
          <p:cNvPr id="390" name="Google Shape;390;p18"/>
          <p:cNvSpPr txBox="1"/>
          <p:nvPr/>
        </p:nvSpPr>
        <p:spPr>
          <a:xfrm>
            <a:off x="7327083" y="5706489"/>
            <a:ext cx="610048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Times New Roman"/>
              <a:buNone/>
            </a:pPr>
            <a:r>
              <a:rPr lang="en-US" sz="1800" b="1">
                <a:solidFill>
                  <a:schemeClr val="dk1"/>
                </a:solidFill>
                <a:latin typeface="Times New Roman"/>
                <a:ea typeface="Times New Roman"/>
                <a:cs typeface="Times New Roman"/>
                <a:sym typeface="Times New Roman"/>
              </a:rPr>
              <a:t>After fracture/Breakage </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Times New Roman"/>
              <a:buNone/>
            </a:pPr>
            <a:r>
              <a:rPr lang="en-US" sz="1800" b="1">
                <a:solidFill>
                  <a:schemeClr val="dk1"/>
                </a:solidFill>
                <a:latin typeface="Times New Roman"/>
                <a:ea typeface="Times New Roman"/>
                <a:cs typeface="Times New Roman"/>
                <a:sym typeface="Times New Roman"/>
              </a:rPr>
              <a:t>of Specimen due to </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Times New Roman"/>
              <a:buNone/>
            </a:pPr>
            <a:r>
              <a:rPr lang="en-US" sz="1800" b="1">
                <a:solidFill>
                  <a:schemeClr val="dk1"/>
                </a:solidFill>
                <a:latin typeface="Times New Roman"/>
                <a:ea typeface="Times New Roman"/>
                <a:cs typeface="Times New Roman"/>
                <a:sym typeface="Times New Roman"/>
              </a:rPr>
              <a:t>cyclic load </a:t>
            </a:r>
            <a:endParaRPr sz="180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1CFFE0D1-CDBD-1F55-F87A-AB8CD07E67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8430" y="1093693"/>
            <a:ext cx="3013551" cy="547918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85;p18">
            <a:extLst>
              <a:ext uri="{FF2B5EF4-FFF2-40B4-BE49-F238E27FC236}">
                <a16:creationId xmlns:a16="http://schemas.microsoft.com/office/drawing/2014/main" id="{789C5CFA-7F0E-A190-87D0-1A929183860B}"/>
              </a:ext>
            </a:extLst>
          </p:cNvPr>
          <p:cNvSpPr/>
          <p:nvPr/>
        </p:nvSpPr>
        <p:spPr>
          <a:xfrm>
            <a:off x="0" y="-26895"/>
            <a:ext cx="12192000" cy="1052736"/>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lt1"/>
                </a:solidFill>
                <a:latin typeface="Times New Roman"/>
                <a:ea typeface="Times New Roman"/>
                <a:cs typeface="Times New Roman"/>
                <a:sym typeface="Times New Roman"/>
              </a:rPr>
              <a:t>FATIGUE TEST - RESULTS</a:t>
            </a:r>
            <a:endParaRPr dirty="0"/>
          </a:p>
        </p:txBody>
      </p:sp>
      <p:pic>
        <p:nvPicPr>
          <p:cNvPr id="6" name="Graphic 5">
            <a:extLst>
              <a:ext uri="{FF2B5EF4-FFF2-40B4-BE49-F238E27FC236}">
                <a16:creationId xmlns:a16="http://schemas.microsoft.com/office/drawing/2014/main" id="{7CE8A35D-D43D-DA09-A6D7-E8DAE667C7A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0257"/>
          <a:stretch/>
        </p:blipFill>
        <p:spPr>
          <a:xfrm>
            <a:off x="481841" y="1306536"/>
            <a:ext cx="4616933" cy="3708216"/>
          </a:xfrm>
          <a:prstGeom prst="rect">
            <a:avLst/>
          </a:prstGeom>
        </p:spPr>
      </p:pic>
      <p:pic>
        <p:nvPicPr>
          <p:cNvPr id="8" name="Graphic 7">
            <a:extLst>
              <a:ext uri="{FF2B5EF4-FFF2-40B4-BE49-F238E27FC236}">
                <a16:creationId xmlns:a16="http://schemas.microsoft.com/office/drawing/2014/main" id="{6E9117C9-48C7-92C2-5DDB-D815B051214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 r="22951"/>
          <a:stretch/>
        </p:blipFill>
        <p:spPr>
          <a:xfrm>
            <a:off x="6922398" y="1241677"/>
            <a:ext cx="4616934" cy="3837934"/>
          </a:xfrm>
          <a:prstGeom prst="rect">
            <a:avLst/>
          </a:prstGeom>
        </p:spPr>
      </p:pic>
      <p:sp>
        <p:nvSpPr>
          <p:cNvPr id="9" name="TextBox 8">
            <a:extLst>
              <a:ext uri="{FF2B5EF4-FFF2-40B4-BE49-F238E27FC236}">
                <a16:creationId xmlns:a16="http://schemas.microsoft.com/office/drawing/2014/main" id="{B015E357-93C0-2315-EB98-42716652B199}"/>
              </a:ext>
            </a:extLst>
          </p:cNvPr>
          <p:cNvSpPr txBox="1"/>
          <p:nvPr/>
        </p:nvSpPr>
        <p:spPr>
          <a:xfrm>
            <a:off x="3299791" y="5198164"/>
            <a:ext cx="5406887" cy="1154162"/>
          </a:xfrm>
          <a:prstGeom prst="rect">
            <a:avLst/>
          </a:prstGeom>
          <a:noFill/>
        </p:spPr>
        <p:txBody>
          <a:bodyPr wrap="square" rtlCol="0">
            <a:spAutoFit/>
          </a:bodyPr>
          <a:lstStyle/>
          <a:p>
            <a:r>
              <a:rPr lang="en-US" sz="2300" b="1" dirty="0">
                <a:latin typeface="Times New Roman" panose="02020603050405020304" pitchFamily="18" charset="0"/>
                <a:cs typeface="Times New Roman" panose="02020603050405020304" pitchFamily="18" charset="0"/>
              </a:rPr>
              <a:t>These are the some  graphs we obtained from the fatigue test. The graph is drawn between stress to no. of cycles </a:t>
            </a:r>
            <a:endParaRPr lang="en-IN" sz="23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8272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5126B4-E0D7-64DB-05B1-67780EAC90E3}"/>
              </a:ext>
            </a:extLst>
          </p:cNvPr>
          <p:cNvSpPr>
            <a:spLocks noGrp="1"/>
          </p:cNvSpPr>
          <p:nvPr>
            <p:ph idx="1"/>
          </p:nvPr>
        </p:nvSpPr>
        <p:spPr>
          <a:xfrm>
            <a:off x="546652" y="1610139"/>
            <a:ext cx="10088218" cy="4810539"/>
          </a:xfrm>
        </p:spPr>
        <p:txBody>
          <a:bodyPr>
            <a:normAutofit/>
          </a:bodyPr>
          <a:lstStyle/>
          <a:p>
            <a:pPr algn="just"/>
            <a:r>
              <a:rPr lang="en-US" sz="3200" dirty="0">
                <a:latin typeface="Times New Roman" panose="02020603050405020304" pitchFamily="18" charset="0"/>
                <a:cs typeface="Times New Roman" panose="02020603050405020304" pitchFamily="18" charset="0"/>
              </a:rPr>
              <a:t>Rapid prototype using 3D printing is one of the finest ways to efficiently cut down on waste and machining time in these emerging industries.</a:t>
            </a:r>
          </a:p>
          <a:p>
            <a:pPr algn="just"/>
            <a:r>
              <a:rPr lang="en-US" sz="3200" dirty="0">
                <a:latin typeface="Times New Roman" panose="02020603050405020304" pitchFamily="18" charset="0"/>
                <a:cs typeface="Times New Roman" panose="02020603050405020304" pitchFamily="18" charset="0"/>
              </a:rPr>
              <a:t>Many parts or components have been produced utilizing 3D printing and certain materials.</a:t>
            </a:r>
          </a:p>
          <a:p>
            <a:pPr algn="just"/>
            <a:r>
              <a:rPr lang="en-US" sz="3200" dirty="0">
                <a:latin typeface="Times New Roman" panose="02020603050405020304" pitchFamily="18" charset="0"/>
                <a:cs typeface="Times New Roman" panose="02020603050405020304" pitchFamily="18" charset="0"/>
              </a:rPr>
              <a:t>So, the goal of our project is to identify the novel polymer matrix composite filament and </a:t>
            </a:r>
            <a:r>
              <a:rPr lang="en-US" sz="3200" dirty="0" err="1">
                <a:latin typeface="Times New Roman" panose="02020603050405020304" pitchFamily="18" charset="0"/>
                <a:cs typeface="Times New Roman" panose="02020603050405020304" pitchFamily="18" charset="0"/>
              </a:rPr>
              <a:t>analyse</a:t>
            </a:r>
            <a:r>
              <a:rPr lang="en-US" sz="3200" dirty="0">
                <a:latin typeface="Times New Roman" panose="02020603050405020304" pitchFamily="18" charset="0"/>
                <a:cs typeface="Times New Roman" panose="02020603050405020304" pitchFamily="18" charset="0"/>
              </a:rPr>
              <a:t> its mechanical characteristics.</a:t>
            </a:r>
            <a:endParaRPr lang="en-IN" sz="3200" dirty="0">
              <a:latin typeface="Times New Roman" panose="02020603050405020304" pitchFamily="18" charset="0"/>
              <a:cs typeface="Times New Roman" panose="02020603050405020304" pitchFamily="18" charset="0"/>
            </a:endParaRPr>
          </a:p>
        </p:txBody>
      </p:sp>
      <p:sp>
        <p:nvSpPr>
          <p:cNvPr id="8" name="Google Shape;239;p2">
            <a:extLst>
              <a:ext uri="{FF2B5EF4-FFF2-40B4-BE49-F238E27FC236}">
                <a16:creationId xmlns:a16="http://schemas.microsoft.com/office/drawing/2014/main" id="{E86966E5-1609-6AB0-F624-9914AF8FF697}"/>
              </a:ext>
            </a:extLst>
          </p:cNvPr>
          <p:cNvSpPr/>
          <p:nvPr/>
        </p:nvSpPr>
        <p:spPr>
          <a:xfrm>
            <a:off x="0" y="0"/>
            <a:ext cx="12192000" cy="1206631"/>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4400" dirty="0">
                <a:solidFill>
                  <a:schemeClr val="bg1"/>
                </a:solidFill>
                <a:latin typeface="Times New Roman" panose="02020603050405020304" pitchFamily="18" charset="0"/>
                <a:cs typeface="Times New Roman" panose="02020603050405020304" pitchFamily="18" charset="0"/>
              </a:rPr>
              <a:t>ABSTRACT</a:t>
            </a:r>
            <a:endParaRPr sz="4400" dirty="0">
              <a:solidFill>
                <a:schemeClr val="bg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20053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20"/>
          <p:cNvPicPr preferRelativeResize="0"/>
          <p:nvPr/>
        </p:nvPicPr>
        <p:blipFill rotWithShape="1">
          <a:blip r:embed="rId3">
            <a:alphaModFix/>
          </a:blip>
          <a:srcRect/>
          <a:stretch/>
        </p:blipFill>
        <p:spPr>
          <a:xfrm>
            <a:off x="4697823" y="1532964"/>
            <a:ext cx="7358292" cy="4903694"/>
          </a:xfrm>
          <a:prstGeom prst="rect">
            <a:avLst/>
          </a:prstGeom>
          <a:noFill/>
          <a:ln>
            <a:noFill/>
          </a:ln>
        </p:spPr>
      </p:pic>
      <p:sp>
        <p:nvSpPr>
          <p:cNvPr id="404" name="Google Shape;404;p20"/>
          <p:cNvSpPr/>
          <p:nvPr/>
        </p:nvSpPr>
        <p:spPr>
          <a:xfrm>
            <a:off x="0" y="-26895"/>
            <a:ext cx="12192000" cy="1052736"/>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IMPACT TEST &amp; RESULTS</a:t>
            </a:r>
            <a:endParaRPr/>
          </a:p>
        </p:txBody>
      </p:sp>
      <p:pic>
        <p:nvPicPr>
          <p:cNvPr id="405" name="Google Shape;405;p20"/>
          <p:cNvPicPr preferRelativeResize="0"/>
          <p:nvPr/>
        </p:nvPicPr>
        <p:blipFill rotWithShape="1">
          <a:blip r:embed="rId4">
            <a:alphaModFix/>
          </a:blip>
          <a:srcRect/>
          <a:stretch/>
        </p:blipFill>
        <p:spPr>
          <a:xfrm>
            <a:off x="482413" y="1695450"/>
            <a:ext cx="3714750" cy="2857500"/>
          </a:xfrm>
          <a:prstGeom prst="rect">
            <a:avLst/>
          </a:prstGeom>
          <a:noFill/>
          <a:ln>
            <a:noFill/>
          </a:ln>
        </p:spPr>
      </p:pic>
      <p:sp>
        <p:nvSpPr>
          <p:cNvPr id="406" name="Google Shape;406;p20"/>
          <p:cNvSpPr txBox="1"/>
          <p:nvPr/>
        </p:nvSpPr>
        <p:spPr>
          <a:xfrm>
            <a:off x="482413" y="4989737"/>
            <a:ext cx="3058644"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Times New Roman"/>
                <a:ea typeface="Times New Roman"/>
                <a:cs typeface="Times New Roman"/>
                <a:sym typeface="Times New Roman"/>
              </a:rPr>
              <a:t>SPECIMEN AFTER IMPACT TEST</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04;p20">
            <a:extLst>
              <a:ext uri="{FF2B5EF4-FFF2-40B4-BE49-F238E27FC236}">
                <a16:creationId xmlns:a16="http://schemas.microsoft.com/office/drawing/2014/main" id="{DD90ED4D-0517-1BA3-120B-59A047AFBEAC}"/>
              </a:ext>
            </a:extLst>
          </p:cNvPr>
          <p:cNvSpPr/>
          <p:nvPr/>
        </p:nvSpPr>
        <p:spPr>
          <a:xfrm>
            <a:off x="0" y="-26895"/>
            <a:ext cx="12192000" cy="1052736"/>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bg1"/>
                </a:solidFill>
                <a:latin typeface="Times New Roman" panose="02020603050405020304" pitchFamily="18" charset="0"/>
                <a:cs typeface="Times New Roman" panose="02020603050405020304" pitchFamily="18" charset="0"/>
              </a:rPr>
              <a:t>APPLICATION</a:t>
            </a:r>
            <a:endParaRPr sz="2400" b="1"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10D4D6D-8E52-C431-EE23-F6D906B243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496" y="1411616"/>
            <a:ext cx="7476052" cy="5145724"/>
          </a:xfrm>
          <a:prstGeom prst="rect">
            <a:avLst/>
          </a:prstGeom>
        </p:spPr>
      </p:pic>
    </p:spTree>
    <p:extLst>
      <p:ext uri="{BB962C8B-B14F-4D97-AF65-F5344CB8AC3E}">
        <p14:creationId xmlns:p14="http://schemas.microsoft.com/office/powerpoint/2010/main" val="789063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21"/>
          <p:cNvSpPr/>
          <p:nvPr/>
        </p:nvSpPr>
        <p:spPr>
          <a:xfrm>
            <a:off x="0" y="-26896"/>
            <a:ext cx="12192000" cy="6884895"/>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600" b="1">
                <a:solidFill>
                  <a:schemeClr val="lt1"/>
                </a:solidFill>
                <a:latin typeface="Times New Roman"/>
                <a:ea typeface="Times New Roman"/>
                <a:cs typeface="Times New Roman"/>
                <a:sym typeface="Times New Roman"/>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4470B4-EA12-55FF-09BD-C4FC290A9E89}"/>
              </a:ext>
            </a:extLst>
          </p:cNvPr>
          <p:cNvSpPr>
            <a:spLocks noGrp="1"/>
          </p:cNvSpPr>
          <p:nvPr>
            <p:ph idx="1"/>
          </p:nvPr>
        </p:nvSpPr>
        <p:spPr>
          <a:xfrm>
            <a:off x="377072" y="1823904"/>
            <a:ext cx="9651511" cy="4351338"/>
          </a:xfrm>
        </p:spPr>
        <p:txBody>
          <a:bodyPr>
            <a:noAutofit/>
          </a:bodyPr>
          <a:lstStyle/>
          <a:p>
            <a:pPr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Developed in the 1980s by HIDEO KODAMA, a Japanese engineer and researcher.</a:t>
            </a:r>
          </a:p>
          <a:p>
            <a:pPr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These printers manufacture 3D items by a method known as additive manufacturing (AM), which builds an object layer by layer, as opposed to conventional printers,  which produce 2D images on paper.</a:t>
            </a:r>
          </a:p>
          <a:p>
            <a:pPr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Later in 1984, Chuck Hall of   "3D Systems Corporation" created "Stereo Lithography," which creates 3D objects by adding layers of photopolymers that have been cured with UV light lasers.</a:t>
            </a:r>
            <a:endParaRPr lang="en-IN" sz="2800" dirty="0">
              <a:latin typeface="Times New Roman" panose="02020603050405020304" pitchFamily="18" charset="0"/>
              <a:cs typeface="Times New Roman" panose="02020603050405020304" pitchFamily="18" charset="0"/>
            </a:endParaRPr>
          </a:p>
        </p:txBody>
      </p:sp>
      <p:sp>
        <p:nvSpPr>
          <p:cNvPr id="5" name="Google Shape;239;p2">
            <a:extLst>
              <a:ext uri="{FF2B5EF4-FFF2-40B4-BE49-F238E27FC236}">
                <a16:creationId xmlns:a16="http://schemas.microsoft.com/office/drawing/2014/main" id="{805B24CB-3F22-BB18-1A20-A57EEB62DAAD}"/>
              </a:ext>
            </a:extLst>
          </p:cNvPr>
          <p:cNvSpPr/>
          <p:nvPr/>
        </p:nvSpPr>
        <p:spPr>
          <a:xfrm>
            <a:off x="0" y="0"/>
            <a:ext cx="12192000" cy="1206631"/>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dirty="0">
                <a:solidFill>
                  <a:schemeClr val="bg1"/>
                </a:solidFill>
                <a:latin typeface="Times New Roman"/>
                <a:ea typeface="Times New Roman"/>
                <a:cs typeface="Times New Roman"/>
                <a:sym typeface="Times New Roman"/>
              </a:rPr>
              <a:t>INTRODUCTION OF 3DPRINTING</a:t>
            </a:r>
            <a:endParaRPr sz="4400" dirty="0">
              <a:solidFill>
                <a:schemeClr val="bg1"/>
              </a:solidFill>
              <a:latin typeface="Times New Roman"/>
              <a:ea typeface="Times New Roman"/>
              <a:cs typeface="Times New Roman"/>
              <a:sym typeface="Times New Roman"/>
            </a:endParaRPr>
          </a:p>
        </p:txBody>
      </p:sp>
      <p:sp>
        <p:nvSpPr>
          <p:cNvPr id="7" name="TextBox 6">
            <a:extLst>
              <a:ext uri="{FF2B5EF4-FFF2-40B4-BE49-F238E27FC236}">
                <a16:creationId xmlns:a16="http://schemas.microsoft.com/office/drawing/2014/main" id="{93B040C5-F755-40B6-4774-B65390E5D1F6}"/>
              </a:ext>
            </a:extLst>
          </p:cNvPr>
          <p:cNvSpPr txBox="1"/>
          <p:nvPr/>
        </p:nvSpPr>
        <p:spPr>
          <a:xfrm>
            <a:off x="287620" y="1300684"/>
            <a:ext cx="6594049" cy="52322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4000"/>
              <a:buFont typeface="Arial"/>
              <a:buNone/>
            </a:pPr>
            <a:r>
              <a:rPr lang="en-US" sz="2800" b="1" i="0" u="sng" strike="noStrike" cap="none" dirty="0">
                <a:solidFill>
                  <a:srgbClr val="000000"/>
                </a:solidFill>
                <a:latin typeface="Times New Roman"/>
                <a:ea typeface="Times New Roman"/>
                <a:cs typeface="Times New Roman"/>
                <a:sym typeface="Times New Roman"/>
              </a:rPr>
              <a:t>HISTORY OF 3D PRINTERS</a:t>
            </a:r>
          </a:p>
        </p:txBody>
      </p:sp>
      <p:pic>
        <p:nvPicPr>
          <p:cNvPr id="2" name="Picture 1">
            <a:extLst>
              <a:ext uri="{FF2B5EF4-FFF2-40B4-BE49-F238E27FC236}">
                <a16:creationId xmlns:a16="http://schemas.microsoft.com/office/drawing/2014/main" id="{D981083C-16FD-A5CB-5415-1753B5B085F9}"/>
              </a:ext>
            </a:extLst>
          </p:cNvPr>
          <p:cNvPicPr>
            <a:picLocks noChangeAspect="1"/>
          </p:cNvPicPr>
          <p:nvPr/>
        </p:nvPicPr>
        <p:blipFill>
          <a:blip r:embed="rId3"/>
          <a:stretch>
            <a:fillRect/>
          </a:stretch>
        </p:blipFill>
        <p:spPr>
          <a:xfrm>
            <a:off x="10028583" y="2882347"/>
            <a:ext cx="1967948" cy="1757489"/>
          </a:xfrm>
          <a:prstGeom prst="rect">
            <a:avLst/>
          </a:prstGeom>
        </p:spPr>
      </p:pic>
    </p:spTree>
    <p:extLst>
      <p:ext uri="{BB962C8B-B14F-4D97-AF65-F5344CB8AC3E}">
        <p14:creationId xmlns:p14="http://schemas.microsoft.com/office/powerpoint/2010/main" val="1219487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E2858C-A8DB-C6CE-67C6-BFBDD4D85479}"/>
              </a:ext>
            </a:extLst>
          </p:cNvPr>
          <p:cNvSpPr>
            <a:spLocks noGrp="1"/>
          </p:cNvSpPr>
          <p:nvPr>
            <p:ph idx="1"/>
          </p:nvPr>
        </p:nvSpPr>
        <p:spPr>
          <a:xfrm>
            <a:off x="869743" y="1387789"/>
            <a:ext cx="8184805" cy="3777622"/>
          </a:xfrm>
        </p:spPr>
        <p:txBody>
          <a:bodyPr>
            <a:noAutofit/>
          </a:bodyPr>
          <a:lstStyle/>
          <a:p>
            <a:pPr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A tangible object can be created using the 3D printing process by building it up from a computer model in multiple thin layers of a material. By layering layers of materials, it transforms a digital object (its CAD representation) into its actual shape.</a:t>
            </a:r>
          </a:p>
          <a:p>
            <a:pPr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The process of creating a three-dimensional object from a CAD model or digital 3D model is known as additive manufacturing, or 3D printing. "3D printing," a term.</a:t>
            </a:r>
          </a:p>
          <a:p>
            <a:pPr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A firm called 3D Systems, with its headquarters in Rock Hill, South Carolina, designs, produces, and sells 3D printers, 3D printing supplies, and 3D scanners.</a:t>
            </a:r>
            <a:endParaRPr lang="en-IN" sz="2800" dirty="0">
              <a:latin typeface="Times New Roman" panose="02020603050405020304" pitchFamily="18" charset="0"/>
              <a:cs typeface="Times New Roman" panose="02020603050405020304" pitchFamily="18" charset="0"/>
            </a:endParaRPr>
          </a:p>
        </p:txBody>
      </p:sp>
      <p:sp>
        <p:nvSpPr>
          <p:cNvPr id="6" name="Google Shape;239;p2">
            <a:extLst>
              <a:ext uri="{FF2B5EF4-FFF2-40B4-BE49-F238E27FC236}">
                <a16:creationId xmlns:a16="http://schemas.microsoft.com/office/drawing/2014/main" id="{70E5377D-B353-FD35-15F2-B54C3476E04B}"/>
              </a:ext>
            </a:extLst>
          </p:cNvPr>
          <p:cNvSpPr/>
          <p:nvPr/>
        </p:nvSpPr>
        <p:spPr>
          <a:xfrm>
            <a:off x="0" y="0"/>
            <a:ext cx="12192000" cy="1206631"/>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dirty="0">
                <a:solidFill>
                  <a:schemeClr val="bg1"/>
                </a:solidFill>
                <a:latin typeface="Times New Roman"/>
                <a:ea typeface="Times New Roman"/>
                <a:cs typeface="Times New Roman"/>
                <a:sym typeface="Times New Roman"/>
              </a:rPr>
              <a:t>INTRODUCTION OF 3DPRINTING</a:t>
            </a:r>
            <a:endParaRPr sz="4400" dirty="0">
              <a:solidFill>
                <a:schemeClr val="bg1"/>
              </a:solidFill>
              <a:latin typeface="Times New Roman"/>
              <a:ea typeface="Times New Roman"/>
              <a:cs typeface="Times New Roman"/>
              <a:sym typeface="Times New Roman"/>
            </a:endParaRPr>
          </a:p>
        </p:txBody>
      </p:sp>
      <p:sp>
        <p:nvSpPr>
          <p:cNvPr id="2" name="AutoShape 2" descr="3D Printing Technology: A Hidden Solution to Global Issues | Al Bawaba">
            <a:extLst>
              <a:ext uri="{FF2B5EF4-FFF2-40B4-BE49-F238E27FC236}">
                <a16:creationId xmlns:a16="http://schemas.microsoft.com/office/drawing/2014/main" id="{A2FDF453-872C-B493-1A07-AAEF65572F7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2" name="Picture 4" descr="3D Printing Technology: A Hidden Solution to Global Issues | Al Bawaba">
            <a:extLst>
              <a:ext uri="{FF2B5EF4-FFF2-40B4-BE49-F238E27FC236}">
                <a16:creationId xmlns:a16="http://schemas.microsoft.com/office/drawing/2014/main" id="{33FAA776-675C-C3F9-D0B0-0DF3DAF8EF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918"/>
          <a:stretch/>
        </p:blipFill>
        <p:spPr bwMode="auto">
          <a:xfrm>
            <a:off x="9631019" y="2108752"/>
            <a:ext cx="2166730" cy="2335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1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A51A68-18A8-3B4A-1A4C-64AEA23F6DA1}"/>
              </a:ext>
            </a:extLst>
          </p:cNvPr>
          <p:cNvSpPr>
            <a:spLocks noGrp="1"/>
          </p:cNvSpPr>
          <p:nvPr>
            <p:ph idx="1"/>
          </p:nvPr>
        </p:nvSpPr>
        <p:spPr>
          <a:xfrm>
            <a:off x="551690" y="1540189"/>
            <a:ext cx="8701640" cy="4890428"/>
          </a:xfrm>
        </p:spPr>
        <p:txBody>
          <a:bodyPr>
            <a:noAutofit/>
          </a:bodyPr>
          <a:lstStyle/>
          <a:p>
            <a:pPr algn="just">
              <a:buFont typeface="Wingdings" panose="05000000000000000000" pitchFamily="2" charset="2"/>
              <a:buChar char="ü"/>
            </a:pPr>
            <a:r>
              <a:rPr lang="en-US" sz="3000" dirty="0">
                <a:latin typeface="Times New Roman" panose="02020603050405020304" pitchFamily="18" charset="0"/>
                <a:cs typeface="Times New Roman" panose="02020603050405020304" pitchFamily="18" charset="0"/>
              </a:rPr>
              <a:t>Several 3D printing devices with different setups and operating systems came into existence between the 1980s and 1990s.</a:t>
            </a:r>
          </a:p>
          <a:p>
            <a:pPr algn="just">
              <a:buFont typeface="Wingdings" panose="05000000000000000000" pitchFamily="2" charset="2"/>
              <a:buChar char="ü"/>
            </a:pPr>
            <a:r>
              <a:rPr lang="en-US" sz="3000" dirty="0">
                <a:latin typeface="Times New Roman" panose="02020603050405020304" pitchFamily="18" charset="0"/>
                <a:cs typeface="Times New Roman" panose="02020603050405020304" pitchFamily="18" charset="0"/>
              </a:rPr>
              <a:t>Beginning in the year 2000, 3D printing was limited to polymers, which are plastics that can be </a:t>
            </a:r>
            <a:r>
              <a:rPr lang="en-US" sz="3000" dirty="0" err="1">
                <a:latin typeface="Times New Roman" panose="02020603050405020304" pitchFamily="18" charset="0"/>
                <a:cs typeface="Times New Roman" panose="02020603050405020304" pitchFamily="18" charset="0"/>
              </a:rPr>
              <a:t>moulded</a:t>
            </a:r>
            <a:r>
              <a:rPr lang="en-US" sz="3000" dirty="0">
                <a:latin typeface="Times New Roman" panose="02020603050405020304" pitchFamily="18" charset="0"/>
                <a:cs typeface="Times New Roman" panose="02020603050405020304" pitchFamily="18" charset="0"/>
              </a:rPr>
              <a:t> into any shape.</a:t>
            </a:r>
          </a:p>
          <a:p>
            <a:pPr algn="just">
              <a:buFont typeface="Wingdings" panose="05000000000000000000" pitchFamily="2" charset="2"/>
              <a:buChar char="ü"/>
            </a:pPr>
            <a:r>
              <a:rPr lang="en-US" sz="3000" dirty="0">
                <a:latin typeface="Times New Roman" panose="02020603050405020304" pitchFamily="18" charset="0"/>
                <a:cs typeface="Times New Roman" panose="02020603050405020304" pitchFamily="18" charset="0"/>
              </a:rPr>
              <a:t>Early in 2010, metal and other types of material-compatible printers were created, revolutionizing 3D printing techniques</a:t>
            </a:r>
            <a:r>
              <a:rPr lang="en-US" sz="3200" dirty="0">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p:txBody>
      </p:sp>
      <p:sp>
        <p:nvSpPr>
          <p:cNvPr id="4" name="Google Shape;239;p2">
            <a:extLst>
              <a:ext uri="{FF2B5EF4-FFF2-40B4-BE49-F238E27FC236}">
                <a16:creationId xmlns:a16="http://schemas.microsoft.com/office/drawing/2014/main" id="{47125201-E3E3-9946-4142-D91233452EFA}"/>
              </a:ext>
            </a:extLst>
          </p:cNvPr>
          <p:cNvSpPr/>
          <p:nvPr/>
        </p:nvSpPr>
        <p:spPr>
          <a:xfrm>
            <a:off x="0" y="0"/>
            <a:ext cx="12192000" cy="1206631"/>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4400" b="1" i="0" u="none" strike="noStrike" cap="none" dirty="0">
                <a:solidFill>
                  <a:schemeClr val="bg1"/>
                </a:solidFill>
                <a:latin typeface="Times New Roman"/>
                <a:ea typeface="Times New Roman"/>
                <a:cs typeface="Times New Roman"/>
                <a:sym typeface="Times New Roman"/>
              </a:rPr>
              <a:t>EVOLUTION OF 3D PRINTING</a:t>
            </a:r>
            <a:endParaRPr lang="en-US" sz="4400" b="0" i="0" u="none" strike="noStrike" cap="none" dirty="0">
              <a:solidFill>
                <a:schemeClr val="bg1"/>
              </a:solidFill>
              <a:latin typeface="Arial"/>
              <a:ea typeface="Arial"/>
              <a:cs typeface="Arial"/>
              <a:sym typeface="Arial"/>
            </a:endParaRPr>
          </a:p>
        </p:txBody>
      </p:sp>
      <p:pic>
        <p:nvPicPr>
          <p:cNvPr id="2" name="Picture 1">
            <a:extLst>
              <a:ext uri="{FF2B5EF4-FFF2-40B4-BE49-F238E27FC236}">
                <a16:creationId xmlns:a16="http://schemas.microsoft.com/office/drawing/2014/main" id="{00A1E82C-4078-6822-A9C5-8D9A03AD8B2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8864748" y="2146852"/>
            <a:ext cx="3496218" cy="3174345"/>
          </a:xfrm>
          <a:prstGeom prst="rect">
            <a:avLst/>
          </a:prstGeom>
        </p:spPr>
      </p:pic>
    </p:spTree>
    <p:extLst>
      <p:ext uri="{BB962C8B-B14F-4D97-AF65-F5344CB8AC3E}">
        <p14:creationId xmlns:p14="http://schemas.microsoft.com/office/powerpoint/2010/main" val="2010217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4A0940-DEB8-C22C-95D5-BCFD0E9055EC}"/>
              </a:ext>
            </a:extLst>
          </p:cNvPr>
          <p:cNvSpPr>
            <a:spLocks noGrp="1"/>
          </p:cNvSpPr>
          <p:nvPr>
            <p:ph idx="1"/>
          </p:nvPr>
        </p:nvSpPr>
        <p:spPr>
          <a:xfrm>
            <a:off x="432421" y="1398105"/>
            <a:ext cx="7996871" cy="5201478"/>
          </a:xfrm>
        </p:spPr>
        <p:txBody>
          <a:bodyPr>
            <a:normAutofit/>
          </a:bodyPr>
          <a:lstStyle/>
          <a:p>
            <a:pPr algn="just">
              <a:lnSpc>
                <a:spcPct val="10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Rapid prototyping, often known as additive manufacturing or 3D printing, is the process of creating three-dimensional objects quickly.</a:t>
            </a:r>
          </a:p>
          <a:p>
            <a:pPr algn="just">
              <a:lnSpc>
                <a:spcPct val="10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The entire intended object is formed from the raw material used in 3D printing after consecutive layers of materials are placed down one after another under computer supervision.</a:t>
            </a:r>
          </a:p>
          <a:p>
            <a:pPr algn="just">
              <a:lnSpc>
                <a:spcPct val="10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CAD software like CATIA, PRO E, SOLIDWORKS, and others are used to produce 3D designs.</a:t>
            </a:r>
            <a:endParaRPr lang="en-IN" dirty="0">
              <a:latin typeface="Times New Roman" panose="02020603050405020304" pitchFamily="18" charset="0"/>
              <a:cs typeface="Times New Roman" panose="02020603050405020304" pitchFamily="18" charset="0"/>
            </a:endParaRPr>
          </a:p>
        </p:txBody>
      </p:sp>
      <p:sp>
        <p:nvSpPr>
          <p:cNvPr id="4" name="Google Shape;239;p2">
            <a:extLst>
              <a:ext uri="{FF2B5EF4-FFF2-40B4-BE49-F238E27FC236}">
                <a16:creationId xmlns:a16="http://schemas.microsoft.com/office/drawing/2014/main" id="{20465476-0C14-0A13-4772-2D8104A861D7}"/>
              </a:ext>
            </a:extLst>
          </p:cNvPr>
          <p:cNvSpPr/>
          <p:nvPr/>
        </p:nvSpPr>
        <p:spPr>
          <a:xfrm>
            <a:off x="0" y="0"/>
            <a:ext cx="12192000" cy="1206631"/>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4400" b="1" i="0" u="none" strike="noStrike" cap="none" dirty="0">
                <a:solidFill>
                  <a:schemeClr val="bg1"/>
                </a:solidFill>
                <a:latin typeface="Times New Roman"/>
                <a:ea typeface="Times New Roman"/>
                <a:cs typeface="Times New Roman"/>
                <a:sym typeface="Times New Roman"/>
              </a:rPr>
              <a:t>3D PRINTING TECHNOLOGY</a:t>
            </a:r>
            <a:endParaRPr lang="en-US" sz="4400" b="0" i="0" u="none" strike="noStrike" cap="none" dirty="0">
              <a:solidFill>
                <a:schemeClr val="bg1"/>
              </a:solidFill>
              <a:latin typeface="Arial"/>
              <a:ea typeface="Arial"/>
              <a:cs typeface="Arial"/>
              <a:sym typeface="Arial"/>
            </a:endParaRPr>
          </a:p>
        </p:txBody>
      </p:sp>
      <p:pic>
        <p:nvPicPr>
          <p:cNvPr id="1026" name="Picture 2" descr="Current Tech: CAD importing Interface">
            <a:extLst>
              <a:ext uri="{FF2B5EF4-FFF2-40B4-BE49-F238E27FC236}">
                <a16:creationId xmlns:a16="http://schemas.microsoft.com/office/drawing/2014/main" id="{66341578-5748-F2F2-BA32-CEE9EE2266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9292" y="3027543"/>
            <a:ext cx="3762708" cy="1635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251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1DD9C3-CAE2-C74C-50CD-F33A888C3D2E}"/>
              </a:ext>
            </a:extLst>
          </p:cNvPr>
          <p:cNvSpPr>
            <a:spLocks noGrp="1"/>
          </p:cNvSpPr>
          <p:nvPr>
            <p:ph idx="1"/>
          </p:nvPr>
        </p:nvSpPr>
        <p:spPr>
          <a:xfrm>
            <a:off x="760412" y="1855304"/>
            <a:ext cx="8915400" cy="3777622"/>
          </a:xfrm>
        </p:spPr>
        <p:txBody>
          <a:bodyPr>
            <a:noAutofit/>
          </a:bodyPr>
          <a:lstStyle/>
          <a:p>
            <a:pPr algn="just">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The format divides the intended object or component into spatial orientations like the X, Y, and Z axes, and each orientation verifies to the machine how to move on with the manufacturing process.</a:t>
            </a:r>
          </a:p>
          <a:p>
            <a:pPr algn="just">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When compared to traditional methods, 3D CAD drawings can be created in a 3D printer in less time and with more complicated dimensions and shapes.</a:t>
            </a:r>
          </a:p>
          <a:p>
            <a:pPr algn="just">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PLA is the main material </a:t>
            </a:r>
            <a:r>
              <a:rPr lang="en-US" dirty="0" err="1">
                <a:latin typeface="Times New Roman" panose="02020603050405020304" pitchFamily="18" charset="0"/>
                <a:cs typeface="Times New Roman" panose="02020603050405020304" pitchFamily="18" charset="0"/>
              </a:rPr>
              <a:t>utilised</a:t>
            </a:r>
            <a:r>
              <a:rPr lang="en-US" dirty="0">
                <a:latin typeface="Times New Roman" panose="02020603050405020304" pitchFamily="18" charset="0"/>
                <a:cs typeface="Times New Roman" panose="02020603050405020304" pitchFamily="18" charset="0"/>
              </a:rPr>
              <a:t>, and thermoplastics are the most widely used basic materials worldwide. other substances, such as Nylon, ABS, etc.</a:t>
            </a:r>
            <a:endParaRPr lang="en-IN" dirty="0">
              <a:latin typeface="Times New Roman" panose="02020603050405020304" pitchFamily="18" charset="0"/>
              <a:cs typeface="Times New Roman" panose="02020603050405020304" pitchFamily="18" charset="0"/>
            </a:endParaRPr>
          </a:p>
        </p:txBody>
      </p:sp>
      <p:sp>
        <p:nvSpPr>
          <p:cNvPr id="4" name="Google Shape;239;p2">
            <a:extLst>
              <a:ext uri="{FF2B5EF4-FFF2-40B4-BE49-F238E27FC236}">
                <a16:creationId xmlns:a16="http://schemas.microsoft.com/office/drawing/2014/main" id="{780A7683-99F9-2D3D-3C9C-0D0F226C3F9D}"/>
              </a:ext>
            </a:extLst>
          </p:cNvPr>
          <p:cNvSpPr/>
          <p:nvPr/>
        </p:nvSpPr>
        <p:spPr>
          <a:xfrm>
            <a:off x="0" y="0"/>
            <a:ext cx="12192000" cy="1206631"/>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4400" b="1" i="0" u="none" strike="noStrike" cap="none" dirty="0">
                <a:solidFill>
                  <a:schemeClr val="bg1"/>
                </a:solidFill>
                <a:latin typeface="Times New Roman"/>
                <a:ea typeface="Times New Roman"/>
                <a:cs typeface="Times New Roman"/>
                <a:sym typeface="Times New Roman"/>
              </a:rPr>
              <a:t>3D PRINTING TECHNOLOGY</a:t>
            </a:r>
            <a:endParaRPr lang="en-US" sz="4400" b="0"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2945257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
          <p:cNvSpPr/>
          <p:nvPr/>
        </p:nvSpPr>
        <p:spPr>
          <a:xfrm>
            <a:off x="0" y="0"/>
            <a:ext cx="12192000" cy="1052736"/>
          </a:xfrm>
          <a:prstGeom prst="rect">
            <a:avLst/>
          </a:prstGeom>
          <a:solidFill>
            <a:srgbClr val="2E75B5"/>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lt1"/>
                </a:solidFill>
                <a:latin typeface="Times New Roman"/>
                <a:ea typeface="Times New Roman"/>
                <a:cs typeface="Times New Roman"/>
                <a:sym typeface="Times New Roman"/>
              </a:rPr>
              <a:t>ADDITIVE MANUFACTURING (AM) PROCESS </a:t>
            </a:r>
            <a:endParaRPr sz="2400" dirty="0">
              <a:solidFill>
                <a:srgbClr val="FF0000"/>
              </a:solidFill>
              <a:latin typeface="Times New Roman"/>
              <a:ea typeface="Times New Roman"/>
              <a:cs typeface="Times New Roman"/>
              <a:sym typeface="Times New Roman"/>
            </a:endParaRPr>
          </a:p>
        </p:txBody>
      </p:sp>
      <p:pic>
        <p:nvPicPr>
          <p:cNvPr id="248" name="Google Shape;248;p3" descr="Materials category for AM technologies [7] | Download Scientific Diagram"/>
          <p:cNvPicPr preferRelativeResize="0"/>
          <p:nvPr/>
        </p:nvPicPr>
        <p:blipFill rotWithShape="1">
          <a:blip r:embed="rId3">
            <a:alphaModFix/>
          </a:blip>
          <a:srcRect t="6648"/>
          <a:stretch/>
        </p:blipFill>
        <p:spPr>
          <a:xfrm>
            <a:off x="226398" y="1291472"/>
            <a:ext cx="11739203" cy="5439265"/>
          </a:xfrm>
          <a:prstGeom prst="rect">
            <a:avLst/>
          </a:prstGeom>
          <a:noFill/>
          <a:ln w="228600" cap="sq" cmpd="thickThin">
            <a:solidFill>
              <a:srgbClr val="000000"/>
            </a:solidFill>
            <a:prstDash val="solid"/>
            <a:miter lim="800000"/>
            <a:headEnd type="none" w="sm" len="sm"/>
            <a:tailEnd type="none" w="sm" len="sm"/>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191</TotalTime>
  <Words>1879</Words>
  <Application>Microsoft Office PowerPoint</Application>
  <PresentationFormat>Widescreen</PresentationFormat>
  <Paragraphs>357</Paragraphs>
  <Slides>32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Verdana</vt:lpstr>
      <vt:lpstr>Noto Sans Symbols</vt:lpstr>
      <vt:lpstr>Calibri</vt:lpstr>
      <vt:lpstr>Trebuchet MS</vt:lpstr>
      <vt:lpstr>Wingdings</vt:lpstr>
      <vt:lpstr>Arial</vt:lpstr>
      <vt:lpstr>Calibri Light</vt:lpstr>
      <vt:lpstr>Times New Roman</vt:lpstr>
      <vt:lpstr>Office Theme</vt:lpstr>
      <vt:lpstr>STUDY THE QUASI – EXPERIMENTAL PROPERTIES OF DISSIMILAR  LAYER PATTERN IN FDM USING PLA5NF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kavi kumar</dc:creator>
  <cp:lastModifiedBy>kavi kumar</cp:lastModifiedBy>
  <cp:revision>11</cp:revision>
  <dcterms:created xsi:type="dcterms:W3CDTF">2023-03-16T23:54:46Z</dcterms:created>
  <dcterms:modified xsi:type="dcterms:W3CDTF">2023-04-09T15:50:07Z</dcterms:modified>
</cp:coreProperties>
</file>